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Josefin Slab"/>
      <p:regular r:id="rId27"/>
      <p:bold r:id="rId28"/>
      <p:italic r:id="rId29"/>
      <p:boldItalic r:id="rId30"/>
    </p:embeddedFont>
    <p:embeddedFont>
      <p:font typeface="Anton"/>
      <p:regular r:id="rId31"/>
    </p:embeddedFont>
    <p:embeddedFont>
      <p:font typeface="Fira Sans Condensed Light"/>
      <p:regular r:id="rId32"/>
      <p:bold r:id="rId33"/>
      <p:italic r:id="rId34"/>
      <p:boldItalic r:id="rId35"/>
    </p:embeddedFont>
    <p:embeddedFont>
      <p:font typeface="Fira Sans Condensed"/>
      <p:regular r:id="rId36"/>
      <p:bold r:id="rId37"/>
      <p:italic r:id="rId38"/>
      <p:boldItalic r:id="rId39"/>
    </p:embeddedFont>
    <p:embeddedFont>
      <p:font typeface="Advent Pro Light"/>
      <p:regular r:id="rId40"/>
      <p:bold r:id="rId41"/>
    </p:embeddedFont>
    <p:embeddedFont>
      <p:font typeface="Rajdhani"/>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dventProLight-regular.fntdata"/><Relationship Id="rId20" Type="http://schemas.openxmlformats.org/officeDocument/2006/relationships/slide" Target="slides/slide16.xml"/><Relationship Id="rId42" Type="http://schemas.openxmlformats.org/officeDocument/2006/relationships/font" Target="fonts/Rajdhani-regular.fntdata"/><Relationship Id="rId41" Type="http://schemas.openxmlformats.org/officeDocument/2006/relationships/font" Target="fonts/AdventProLight-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Rajdhani-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JosefinSlab-bold.fntdata"/><Relationship Id="rId27" Type="http://schemas.openxmlformats.org/officeDocument/2006/relationships/font" Target="fonts/JosefinSlab-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lab-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regular.fntdata"/><Relationship Id="rId30" Type="http://schemas.openxmlformats.org/officeDocument/2006/relationships/font" Target="fonts/JosefinSlab-boldItalic.fntdata"/><Relationship Id="rId11" Type="http://schemas.openxmlformats.org/officeDocument/2006/relationships/slide" Target="slides/slide7.xml"/><Relationship Id="rId33" Type="http://schemas.openxmlformats.org/officeDocument/2006/relationships/font" Target="fonts/FiraSansCondensedLight-bold.fntdata"/><Relationship Id="rId10" Type="http://schemas.openxmlformats.org/officeDocument/2006/relationships/slide" Target="slides/slide6.xml"/><Relationship Id="rId32" Type="http://schemas.openxmlformats.org/officeDocument/2006/relationships/font" Target="fonts/FiraSansCondensedLight-regular.fntdata"/><Relationship Id="rId13" Type="http://schemas.openxmlformats.org/officeDocument/2006/relationships/slide" Target="slides/slide9.xml"/><Relationship Id="rId35" Type="http://schemas.openxmlformats.org/officeDocument/2006/relationships/font" Target="fonts/FiraSansCondensedLight-boldItalic.fntdata"/><Relationship Id="rId12" Type="http://schemas.openxmlformats.org/officeDocument/2006/relationships/slide" Target="slides/slide8.xml"/><Relationship Id="rId34" Type="http://schemas.openxmlformats.org/officeDocument/2006/relationships/font" Target="fonts/FiraSansCondensedLight-italic.fntdata"/><Relationship Id="rId15" Type="http://schemas.openxmlformats.org/officeDocument/2006/relationships/slide" Target="slides/slide11.xml"/><Relationship Id="rId37" Type="http://schemas.openxmlformats.org/officeDocument/2006/relationships/font" Target="fonts/FiraSansCondensed-bold.fntdata"/><Relationship Id="rId14" Type="http://schemas.openxmlformats.org/officeDocument/2006/relationships/slide" Target="slides/slide10.xml"/><Relationship Id="rId36" Type="http://schemas.openxmlformats.org/officeDocument/2006/relationships/font" Target="fonts/FiraSansCondensed-regular.fntdata"/><Relationship Id="rId17" Type="http://schemas.openxmlformats.org/officeDocument/2006/relationships/slide" Target="slides/slide13.xml"/><Relationship Id="rId39" Type="http://schemas.openxmlformats.org/officeDocument/2006/relationships/font" Target="fonts/FiraSansCondensed-boldItalic.fntdata"/><Relationship Id="rId16" Type="http://schemas.openxmlformats.org/officeDocument/2006/relationships/slide" Target="slides/slide12.xml"/><Relationship Id="rId38" Type="http://schemas.openxmlformats.org/officeDocument/2006/relationships/font" Target="fonts/FiraSansCondense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39f097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39f097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3a4ac080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3a4ac080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040cc03d_0_2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040cc03d_0_2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5040cc03d_0_2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5040cc03d_0_2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526ad9cc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526ad9cc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526ad9cc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526ad9cc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526ad9cc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526ad9cc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26ad9cc5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526ad9cc5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37372d6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37372d6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3a4ac080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3a4ac080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3e6e473b2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3e6e473b2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37372d6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37372d6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526ad9cc5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526ad9cc5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4d0714c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4d0714c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25040cc03d_0_2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25040cc03d_0_2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7.jpg"/><Relationship Id="rId4" Type="http://schemas.openxmlformats.org/officeDocument/2006/relationships/hyperlink" Target="https://www.kaggle.com/datasets/primaryobjects/voicegender?resource=downloa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8.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1" Type="http://schemas.openxmlformats.org/officeDocument/2006/relationships/hyperlink" Target="https://www.analyticsvidhya.com/blog/2017/09/understaing-support-vector-machine-example-code/" TargetMode="External"/><Relationship Id="rId10" Type="http://schemas.openxmlformats.org/officeDocument/2006/relationships/hyperlink" Target="https://www.analyticsvidhya.com/blog/2021/06/understanding-random-forest/" TargetMode="External"/><Relationship Id="rId13" Type="http://schemas.openxmlformats.org/officeDocument/2006/relationships/hyperlink" Target="https://www.javatpoint.com/k-nearest-neighbor-algorithm-for-machine-learning" TargetMode="External"/><Relationship Id="rId12" Type="http://schemas.openxmlformats.org/officeDocument/2006/relationships/hyperlink" Target="https://www.analyticsvidhya.com/blog/2021/05/logistic-regression-supervised-learning-algorithm-for-classification/" TargetMode="External"/><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hyperlink" Target="https://www.kaggle.com/primaryobjects/voicegender" TargetMode="External"/><Relationship Id="rId9" Type="http://schemas.openxmlformats.org/officeDocument/2006/relationships/hyperlink" Target="https://www.analyticsvidhya.com/blog/2021/09/gradient-boosting-algorithm-a-complete-guide-for-beginners/" TargetMode="External"/><Relationship Id="rId14" Type="http://schemas.openxmlformats.org/officeDocument/2006/relationships/hyperlink" Target="http://www.repository.voxforge1.org/downloads/SpeechCorpus/Trunk/Audio/Main/16kHz_16bit/" TargetMode="External"/><Relationship Id="rId5" Type="http://schemas.openxmlformats.org/officeDocument/2006/relationships/hyperlink" Target="http://cs229.stanford.edu/proj2014/Kunyu%20Chen,%20Gender%20Identification%20by%20Voice.pdf" TargetMode="External"/><Relationship Id="rId6" Type="http://schemas.openxmlformats.org/officeDocument/2006/relationships/hyperlink" Target="https://github.com/Kashika31/Gender-Recognition-by-Voice-Using-Machine-Learning/blob/master/Project%20Report.pdf" TargetMode="External"/><Relationship Id="rId7" Type="http://schemas.openxmlformats.org/officeDocument/2006/relationships/hyperlink" Target="https://www.analyticsvidhya.com/blog/2020/04/confusion-matrix-machine-learning/" TargetMode="External"/><Relationship Id="rId8" Type="http://schemas.openxmlformats.org/officeDocument/2006/relationships/hyperlink" Target="https://www.analyticsvidhya.com/blog/2021/08/decision-tree-algorith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6.jp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0" y="412000"/>
            <a:ext cx="4842000" cy="3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Gender Recognition By Voice</a:t>
            </a:r>
            <a:endParaRPr>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4548350" y="6530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1"/>
          <p:cNvSpPr txBox="1"/>
          <p:nvPr>
            <p:ph type="title"/>
          </p:nvPr>
        </p:nvSpPr>
        <p:spPr>
          <a:xfrm>
            <a:off x="257975" y="78150"/>
            <a:ext cx="8411700" cy="8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Dataset </a:t>
            </a:r>
            <a:endParaRPr/>
          </a:p>
        </p:txBody>
      </p:sp>
      <p:sp>
        <p:nvSpPr>
          <p:cNvPr id="241" name="Google Shape;241;p31"/>
          <p:cNvSpPr/>
          <p:nvPr/>
        </p:nvSpPr>
        <p:spPr>
          <a:xfrm rot="5400000">
            <a:off x="6754050" y="1612250"/>
            <a:ext cx="912300" cy="9123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rot="5400000">
            <a:off x="6923850" y="1782050"/>
            <a:ext cx="572700" cy="5727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1"/>
          <p:cNvSpPr/>
          <p:nvPr/>
        </p:nvSpPr>
        <p:spPr>
          <a:xfrm rot="5400000">
            <a:off x="6224825" y="2972075"/>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rot="5400000">
            <a:off x="7689250" y="2972075"/>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 name="Google Shape;245;p31"/>
          <p:cNvCxnSpPr>
            <a:stCxn id="244" idx="1"/>
            <a:endCxn id="241" idx="3"/>
          </p:cNvCxnSpPr>
          <p:nvPr/>
        </p:nvCxnSpPr>
        <p:spPr>
          <a:xfrm flipH="1" rot="5400000">
            <a:off x="7338550" y="2396075"/>
            <a:ext cx="447600" cy="7044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46" name="Google Shape;246;p31"/>
          <p:cNvCxnSpPr>
            <a:stCxn id="241" idx="3"/>
            <a:endCxn id="243" idx="1"/>
          </p:cNvCxnSpPr>
          <p:nvPr/>
        </p:nvCxnSpPr>
        <p:spPr>
          <a:xfrm rot="5400000">
            <a:off x="6606300" y="2368250"/>
            <a:ext cx="447600" cy="760200"/>
          </a:xfrm>
          <a:prstGeom prst="bentConnector3">
            <a:avLst>
              <a:gd fmla="val 49992" name="adj1"/>
            </a:avLst>
          </a:prstGeom>
          <a:noFill/>
          <a:ln cap="flat" cmpd="sng" w="19050">
            <a:solidFill>
              <a:schemeClr val="lt2"/>
            </a:solidFill>
            <a:prstDash val="solid"/>
            <a:round/>
            <a:headEnd len="med" w="med" type="none"/>
            <a:tailEnd len="med" w="med" type="none"/>
          </a:ln>
        </p:spPr>
      </p:cxnSp>
      <p:grpSp>
        <p:nvGrpSpPr>
          <p:cNvPr id="247" name="Google Shape;247;p31"/>
          <p:cNvGrpSpPr/>
          <p:nvPr/>
        </p:nvGrpSpPr>
        <p:grpSpPr>
          <a:xfrm>
            <a:off x="6309036" y="3019501"/>
            <a:ext cx="282174" cy="355735"/>
            <a:chOff x="7144274" y="1500214"/>
            <a:chExt cx="282174" cy="355735"/>
          </a:xfrm>
        </p:grpSpPr>
        <p:sp>
          <p:nvSpPr>
            <p:cNvPr id="248" name="Google Shape;248;p31"/>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1"/>
          <p:cNvGrpSpPr/>
          <p:nvPr/>
        </p:nvGrpSpPr>
        <p:grpSpPr>
          <a:xfrm>
            <a:off x="7782330" y="3020842"/>
            <a:ext cx="264433" cy="353074"/>
            <a:chOff x="7613518" y="1501354"/>
            <a:chExt cx="264433" cy="353074"/>
          </a:xfrm>
        </p:grpSpPr>
        <p:sp>
          <p:nvSpPr>
            <p:cNvPr id="255" name="Google Shape;255;p31"/>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1"/>
          <p:cNvSpPr txBox="1"/>
          <p:nvPr/>
        </p:nvSpPr>
        <p:spPr>
          <a:xfrm>
            <a:off x="6858000" y="1862300"/>
            <a:ext cx="7044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Condensed"/>
                <a:ea typeface="Fira Sans Condensed"/>
                <a:cs typeface="Fira Sans Condensed"/>
                <a:sym typeface="Fira Sans Condensed"/>
              </a:rPr>
              <a:t>3168</a:t>
            </a:r>
            <a:endParaRPr b="1" sz="1600">
              <a:solidFill>
                <a:schemeClr val="dk1"/>
              </a:solidFill>
              <a:latin typeface="Fira Sans Condensed"/>
              <a:ea typeface="Fira Sans Condensed"/>
              <a:cs typeface="Fira Sans Condensed"/>
              <a:sym typeface="Fira Sans Condensed"/>
            </a:endParaRPr>
          </a:p>
        </p:txBody>
      </p:sp>
      <p:sp>
        <p:nvSpPr>
          <p:cNvPr id="262" name="Google Shape;262;p31"/>
          <p:cNvSpPr/>
          <p:nvPr/>
        </p:nvSpPr>
        <p:spPr>
          <a:xfrm rot="5400000">
            <a:off x="6030000" y="1252175"/>
            <a:ext cx="2360400" cy="2565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txBox="1"/>
          <p:nvPr/>
        </p:nvSpPr>
        <p:spPr>
          <a:xfrm>
            <a:off x="7095575" y="3714875"/>
            <a:ext cx="1574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Dataset (3168 x 21)</a:t>
            </a:r>
            <a:endParaRPr>
              <a:solidFill>
                <a:schemeClr val="lt2"/>
              </a:solidFill>
              <a:latin typeface="Fira Sans Condensed Light"/>
              <a:ea typeface="Fira Sans Condensed Light"/>
              <a:cs typeface="Fira Sans Condensed Light"/>
              <a:sym typeface="Fira Sans Condensed Light"/>
            </a:endParaRPr>
          </a:p>
        </p:txBody>
      </p:sp>
      <p:sp>
        <p:nvSpPr>
          <p:cNvPr id="264" name="Google Shape;264;p31"/>
          <p:cNvSpPr txBox="1"/>
          <p:nvPr/>
        </p:nvSpPr>
        <p:spPr>
          <a:xfrm>
            <a:off x="7683000" y="3373925"/>
            <a:ext cx="53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1584</a:t>
            </a:r>
            <a:endParaRPr>
              <a:solidFill>
                <a:schemeClr val="lt2"/>
              </a:solidFill>
              <a:latin typeface="Fira Sans Condensed Light"/>
              <a:ea typeface="Fira Sans Condensed Light"/>
              <a:cs typeface="Fira Sans Condensed Light"/>
              <a:sym typeface="Fira Sans Condensed Light"/>
            </a:endParaRPr>
          </a:p>
        </p:txBody>
      </p:sp>
      <p:sp>
        <p:nvSpPr>
          <p:cNvPr id="265" name="Google Shape;265;p31"/>
          <p:cNvSpPr txBox="1"/>
          <p:nvPr/>
        </p:nvSpPr>
        <p:spPr>
          <a:xfrm>
            <a:off x="6184763" y="3373925"/>
            <a:ext cx="53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1584</a:t>
            </a:r>
            <a:endParaRPr>
              <a:solidFill>
                <a:schemeClr val="lt2"/>
              </a:solidFill>
              <a:latin typeface="Fira Sans Condensed Light"/>
              <a:ea typeface="Fira Sans Condensed Light"/>
              <a:cs typeface="Fira Sans Condensed Light"/>
              <a:sym typeface="Fira Sans Condensed Light"/>
            </a:endParaRPr>
          </a:p>
        </p:txBody>
      </p:sp>
      <p:sp>
        <p:nvSpPr>
          <p:cNvPr id="266" name="Google Shape;266;p31"/>
          <p:cNvSpPr txBox="1"/>
          <p:nvPr>
            <p:ph idx="4294967295" type="subTitle"/>
          </p:nvPr>
        </p:nvSpPr>
        <p:spPr>
          <a:xfrm>
            <a:off x="257975" y="1354475"/>
            <a:ext cx="5432100" cy="2975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F2F2F2"/>
              </a:buClr>
              <a:buSzPts val="1600"/>
              <a:buFont typeface="Calibri"/>
              <a:buChar char="➔"/>
            </a:pPr>
            <a:r>
              <a:rPr lang="en" sz="1600">
                <a:solidFill>
                  <a:srgbClr val="F2F2F2"/>
                </a:solidFill>
                <a:latin typeface="Calibri"/>
                <a:ea typeface="Calibri"/>
                <a:cs typeface="Calibri"/>
                <a:sym typeface="Calibri"/>
              </a:rPr>
              <a:t>Dataset taken from Kaggle</a:t>
            </a:r>
            <a:endParaRPr sz="1600">
              <a:solidFill>
                <a:srgbClr val="F2F2F2"/>
              </a:solidFill>
              <a:latin typeface="Calibri"/>
              <a:ea typeface="Calibri"/>
              <a:cs typeface="Calibri"/>
              <a:sym typeface="Calibri"/>
            </a:endParaRPr>
          </a:p>
          <a:p>
            <a:pPr indent="0" lvl="0" marL="457200" rtl="0" algn="l">
              <a:lnSpc>
                <a:spcPct val="100000"/>
              </a:lnSpc>
              <a:spcBef>
                <a:spcPts val="0"/>
              </a:spcBef>
              <a:spcAft>
                <a:spcPts val="0"/>
              </a:spcAft>
              <a:buNone/>
            </a:pPr>
            <a:r>
              <a:rPr lang="en" sz="1600" u="sng">
                <a:solidFill>
                  <a:schemeClr val="hlink"/>
                </a:solidFill>
                <a:latin typeface="Calibri"/>
                <a:ea typeface="Calibri"/>
                <a:cs typeface="Calibri"/>
                <a:sym typeface="Calibri"/>
                <a:hlinkClick r:id="rId4"/>
              </a:rPr>
              <a:t>https://www.kaggle.com/datasets/primaryobjects/voicegender?resource=download</a:t>
            </a:r>
            <a:endParaRPr sz="1600">
              <a:solidFill>
                <a:srgbClr val="F2F2F2"/>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1600">
              <a:solidFill>
                <a:srgbClr val="F2F2F2"/>
              </a:solidFill>
              <a:latin typeface="Calibri"/>
              <a:ea typeface="Calibri"/>
              <a:cs typeface="Calibri"/>
              <a:sym typeface="Calibri"/>
            </a:endParaRPr>
          </a:p>
          <a:p>
            <a:pPr indent="-330200" lvl="0" marL="457200" rtl="0" algn="l">
              <a:lnSpc>
                <a:spcPct val="115000"/>
              </a:lnSpc>
              <a:spcBef>
                <a:spcPts val="0"/>
              </a:spcBef>
              <a:spcAft>
                <a:spcPts val="0"/>
              </a:spcAft>
              <a:buClr>
                <a:srgbClr val="F2F2F2"/>
              </a:buClr>
              <a:buSzPts val="1600"/>
              <a:buFont typeface="Calibri"/>
              <a:buChar char="➔"/>
            </a:pPr>
            <a:r>
              <a:rPr lang="en" sz="1600">
                <a:solidFill>
                  <a:srgbClr val="F2F2F2"/>
                </a:solidFill>
                <a:latin typeface="Calibri"/>
                <a:ea typeface="Calibri"/>
                <a:cs typeface="Calibri"/>
                <a:sym typeface="Calibri"/>
              </a:rPr>
              <a:t>3168 total records</a:t>
            </a:r>
            <a:endParaRPr sz="1600">
              <a:solidFill>
                <a:srgbClr val="F2F2F2"/>
              </a:solidFill>
              <a:latin typeface="Calibri"/>
              <a:ea typeface="Calibri"/>
              <a:cs typeface="Calibri"/>
              <a:sym typeface="Calibri"/>
            </a:endParaRPr>
          </a:p>
          <a:p>
            <a:pPr indent="-330200" lvl="0" marL="457200" rtl="0" algn="l">
              <a:lnSpc>
                <a:spcPct val="115000"/>
              </a:lnSpc>
              <a:spcBef>
                <a:spcPts val="1000"/>
              </a:spcBef>
              <a:spcAft>
                <a:spcPts val="1000"/>
              </a:spcAft>
              <a:buClr>
                <a:srgbClr val="F2F2F2"/>
              </a:buClr>
              <a:buSzPts val="1600"/>
              <a:buFont typeface="Calibri"/>
              <a:buChar char="➔"/>
            </a:pPr>
            <a:r>
              <a:rPr lang="en" sz="1600">
                <a:solidFill>
                  <a:srgbClr val="F2F2F2"/>
                </a:solidFill>
                <a:latin typeface="Calibri"/>
                <a:ea typeface="Calibri"/>
                <a:cs typeface="Calibri"/>
                <a:sym typeface="Calibri"/>
              </a:rPr>
              <a:t>It consists of 21 features meanfreq,sd,median,Q25,Q75,IQR,skew,kurt,sp.ent,sfm,mode,centroid, peakf, meanfun, minfun, maxfun, meandom,mindom,maxdom, dfrange,modindx,label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2"/>
          <p:cNvSpPr txBox="1"/>
          <p:nvPr>
            <p:ph idx="15" type="title"/>
          </p:nvPr>
        </p:nvSpPr>
        <p:spPr>
          <a:xfrm>
            <a:off x="375925" y="99550"/>
            <a:ext cx="554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Model Implementation</a:t>
            </a:r>
            <a:r>
              <a:rPr lang="en"/>
              <a:t> </a:t>
            </a:r>
            <a:endParaRPr/>
          </a:p>
        </p:txBody>
      </p:sp>
      <p:sp>
        <p:nvSpPr>
          <p:cNvPr id="272" name="Google Shape;272;p32"/>
          <p:cNvSpPr/>
          <p:nvPr/>
        </p:nvSpPr>
        <p:spPr>
          <a:xfrm>
            <a:off x="1728213" y="865775"/>
            <a:ext cx="5585400" cy="3884700"/>
          </a:xfrm>
          <a:prstGeom prst="rect">
            <a:avLst/>
          </a:prstGeom>
          <a:solidFill>
            <a:srgbClr val="001F35"/>
          </a:solidFill>
          <a:ln cap="flat" cmpd="sng" w="19050">
            <a:solidFill>
              <a:srgbClr val="77FF4A"/>
            </a:solidFill>
            <a:prstDash val="solid"/>
            <a:round/>
            <a:headEnd len="sm" w="sm" type="none"/>
            <a:tailEnd len="sm" w="sm" type="none"/>
          </a:ln>
          <a:effectLst>
            <a:outerShdw blurRad="271463" rotWithShape="0" algn="bl" dir="5400000" dist="38100">
              <a:srgbClr val="1FFFC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2"/>
          <p:cNvSpPr/>
          <p:nvPr/>
        </p:nvSpPr>
        <p:spPr>
          <a:xfrm>
            <a:off x="1830388" y="957900"/>
            <a:ext cx="5585400" cy="3914400"/>
          </a:xfrm>
          <a:prstGeom prst="rect">
            <a:avLst/>
          </a:prstGeom>
          <a:solidFill>
            <a:srgbClr val="001F35"/>
          </a:solidFill>
          <a:ln cap="flat" cmpd="sng" w="19050">
            <a:solidFill>
              <a:srgbClr val="77FF4A"/>
            </a:solidFill>
            <a:prstDash val="solid"/>
            <a:round/>
            <a:headEnd len="sm" w="sm" type="none"/>
            <a:tailEnd len="sm" w="sm" type="none"/>
          </a:ln>
          <a:effectLst>
            <a:outerShdw blurRad="271463" rotWithShape="0" algn="bl" dir="5400000" dist="38100">
              <a:srgbClr val="1FFFCE">
                <a:alpha val="3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32"/>
          <p:cNvPicPr preferRelativeResize="0"/>
          <p:nvPr/>
        </p:nvPicPr>
        <p:blipFill rotWithShape="1">
          <a:blip r:embed="rId4">
            <a:alphaModFix/>
          </a:blip>
          <a:srcRect b="15635" l="43605" r="24857" t="29443"/>
          <a:stretch/>
        </p:blipFill>
        <p:spPr>
          <a:xfrm>
            <a:off x="2749525" y="1079813"/>
            <a:ext cx="3747125" cy="36705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type="title"/>
          </p:nvPr>
        </p:nvSpPr>
        <p:spPr>
          <a:xfrm>
            <a:off x="436350" y="361000"/>
            <a:ext cx="322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every model . . .</a:t>
            </a:r>
            <a:endParaRPr/>
          </a:p>
        </p:txBody>
      </p:sp>
      <p:sp>
        <p:nvSpPr>
          <p:cNvPr id="280" name="Google Shape;280;p33"/>
          <p:cNvSpPr/>
          <p:nvPr/>
        </p:nvSpPr>
        <p:spPr>
          <a:xfrm>
            <a:off x="872350" y="1098925"/>
            <a:ext cx="2001300" cy="1676700"/>
          </a:xfrm>
          <a:prstGeom prst="roundRect">
            <a:avLst>
              <a:gd fmla="val 16667" name="adj"/>
            </a:avLst>
          </a:prstGeom>
          <a:gradFill>
            <a:gsLst>
              <a:gs pos="0">
                <a:srgbClr val="DB0000"/>
              </a:gs>
              <a:gs pos="100000">
                <a:srgbClr val="540303"/>
              </a:gs>
            </a:gsLst>
            <a:path path="circle">
              <a:fillToRect b="50%" l="50%" r="50%" t="50%"/>
            </a:path>
            <a:tileRect/>
          </a:gra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3533251" y="1098925"/>
            <a:ext cx="2001300" cy="1676700"/>
          </a:xfrm>
          <a:prstGeom prst="roundRect">
            <a:avLst>
              <a:gd fmla="val 16667" name="adj"/>
            </a:avLst>
          </a:prstGeom>
          <a:gradFill>
            <a:gsLst>
              <a:gs pos="0">
                <a:srgbClr val="51AB2A"/>
              </a:gs>
              <a:gs pos="100000">
                <a:srgbClr val="203E13"/>
              </a:gs>
            </a:gsLst>
            <a:path path="circle">
              <a:fillToRect b="50%" l="50%" r="50%" t="50%"/>
            </a:path>
            <a:tileRect/>
          </a:gra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6241375" y="1098925"/>
            <a:ext cx="1937400" cy="1676700"/>
          </a:xfrm>
          <a:prstGeom prst="roundRect">
            <a:avLst>
              <a:gd fmla="val 16667" name="adj"/>
            </a:avLst>
          </a:prstGeom>
          <a:gradFill>
            <a:gsLst>
              <a:gs pos="0">
                <a:srgbClr val="4E29AA"/>
              </a:gs>
              <a:gs pos="100000">
                <a:srgbClr val="1E123D"/>
              </a:gs>
            </a:gsLst>
            <a:path path="circle">
              <a:fillToRect b="50%" l="50%" r="50%" t="50%"/>
            </a:path>
            <a:tileRect/>
          </a:gra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txBox="1"/>
          <p:nvPr/>
        </p:nvSpPr>
        <p:spPr>
          <a:xfrm>
            <a:off x="1272550" y="1727475"/>
            <a:ext cx="12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Default Model</a:t>
            </a:r>
            <a:endParaRPr>
              <a:solidFill>
                <a:srgbClr val="FFFFFF"/>
              </a:solidFill>
              <a:latin typeface="Fira Sans Condensed Light"/>
              <a:ea typeface="Fira Sans Condensed Light"/>
              <a:cs typeface="Fira Sans Condensed Light"/>
              <a:sym typeface="Fira Sans Condensed Light"/>
            </a:endParaRPr>
          </a:p>
        </p:txBody>
      </p:sp>
      <p:sp>
        <p:nvSpPr>
          <p:cNvPr id="284" name="Google Shape;284;p33"/>
          <p:cNvSpPr txBox="1"/>
          <p:nvPr/>
        </p:nvSpPr>
        <p:spPr>
          <a:xfrm>
            <a:off x="3858439" y="1511925"/>
            <a:ext cx="135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Hyperparameter Tuning using GridSearchCV</a:t>
            </a:r>
            <a:endParaRPr>
              <a:solidFill>
                <a:srgbClr val="FFFFFF"/>
              </a:solidFill>
              <a:latin typeface="Fira Sans Condensed Light"/>
              <a:ea typeface="Fira Sans Condensed Light"/>
              <a:cs typeface="Fira Sans Condensed Light"/>
              <a:sym typeface="Fira Sans Condensed Light"/>
            </a:endParaRPr>
          </a:p>
        </p:txBody>
      </p:sp>
      <p:sp>
        <p:nvSpPr>
          <p:cNvPr id="285" name="Google Shape;285;p33"/>
          <p:cNvSpPr txBox="1"/>
          <p:nvPr/>
        </p:nvSpPr>
        <p:spPr>
          <a:xfrm>
            <a:off x="6534614" y="1521625"/>
            <a:ext cx="1350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Recursive Feature Elimination</a:t>
            </a:r>
            <a:endParaRPr>
              <a:solidFill>
                <a:srgbClr val="FFFFFF"/>
              </a:solidFill>
              <a:latin typeface="Fira Sans Condensed Light"/>
              <a:ea typeface="Fira Sans Condensed Light"/>
              <a:cs typeface="Fira Sans Condensed Light"/>
              <a:sym typeface="Fira Sans Condensed Light"/>
            </a:endParaRPr>
          </a:p>
        </p:txBody>
      </p:sp>
      <p:sp>
        <p:nvSpPr>
          <p:cNvPr id="286" name="Google Shape;286;p33"/>
          <p:cNvSpPr/>
          <p:nvPr/>
        </p:nvSpPr>
        <p:spPr>
          <a:xfrm>
            <a:off x="2926550" y="1863300"/>
            <a:ext cx="553800" cy="3201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5611063" y="1863300"/>
            <a:ext cx="553800" cy="3201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3787350" y="4146625"/>
            <a:ext cx="1569300" cy="770400"/>
          </a:xfrm>
          <a:prstGeom prst="roundRect">
            <a:avLst>
              <a:gd fmla="val 16667" name="adj"/>
            </a:avLst>
          </a:prstGeom>
          <a:gradFill>
            <a:gsLst>
              <a:gs pos="0">
                <a:srgbClr val="176374"/>
              </a:gs>
              <a:gs pos="100000">
                <a:srgbClr val="020606"/>
              </a:gs>
            </a:gsLst>
            <a:path path="circle">
              <a:fillToRect b="50%" l="50%" r="50%" t="50%"/>
            </a:path>
            <a:tileRect/>
          </a:gra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txBox="1"/>
          <p:nvPr/>
        </p:nvSpPr>
        <p:spPr>
          <a:xfrm>
            <a:off x="3896550" y="4293325"/>
            <a:ext cx="13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rgbClr val="FFFFFF"/>
                </a:solidFill>
                <a:latin typeface="Fira Sans Condensed Light"/>
                <a:ea typeface="Fira Sans Condensed Light"/>
                <a:cs typeface="Fira Sans Condensed Light"/>
                <a:sym typeface="Fira Sans Condensed Light"/>
              </a:rPr>
              <a:t>Best Model</a:t>
            </a:r>
            <a:endParaRPr sz="1900">
              <a:solidFill>
                <a:srgbClr val="FFFFFF"/>
              </a:solidFill>
              <a:latin typeface="Fira Sans Condensed Light"/>
              <a:ea typeface="Fira Sans Condensed Light"/>
              <a:cs typeface="Fira Sans Condensed Light"/>
              <a:sym typeface="Fira Sans Condensed Light"/>
            </a:endParaRPr>
          </a:p>
        </p:txBody>
      </p:sp>
      <p:cxnSp>
        <p:nvCxnSpPr>
          <p:cNvPr id="290" name="Google Shape;290;p33"/>
          <p:cNvCxnSpPr>
            <a:stCxn id="280" idx="2"/>
            <a:endCxn id="288" idx="0"/>
          </p:cNvCxnSpPr>
          <p:nvPr/>
        </p:nvCxnSpPr>
        <p:spPr>
          <a:xfrm>
            <a:off x="1873000" y="2775625"/>
            <a:ext cx="2699100" cy="1371000"/>
          </a:xfrm>
          <a:prstGeom prst="straightConnector1">
            <a:avLst/>
          </a:prstGeom>
          <a:noFill/>
          <a:ln cap="flat" cmpd="sng" w="19050">
            <a:solidFill>
              <a:srgbClr val="FFFFFF"/>
            </a:solidFill>
            <a:prstDash val="solid"/>
            <a:round/>
            <a:headEnd len="med" w="med" type="none"/>
            <a:tailEnd len="med" w="med" type="triangle"/>
          </a:ln>
        </p:spPr>
      </p:cxnSp>
      <p:cxnSp>
        <p:nvCxnSpPr>
          <p:cNvPr id="291" name="Google Shape;291;p33"/>
          <p:cNvCxnSpPr>
            <a:stCxn id="281" idx="2"/>
            <a:endCxn id="288" idx="0"/>
          </p:cNvCxnSpPr>
          <p:nvPr/>
        </p:nvCxnSpPr>
        <p:spPr>
          <a:xfrm>
            <a:off x="4533901" y="2775625"/>
            <a:ext cx="38100" cy="1371000"/>
          </a:xfrm>
          <a:prstGeom prst="straightConnector1">
            <a:avLst/>
          </a:prstGeom>
          <a:noFill/>
          <a:ln cap="flat" cmpd="sng" w="19050">
            <a:solidFill>
              <a:srgbClr val="FFFFFF"/>
            </a:solidFill>
            <a:prstDash val="solid"/>
            <a:round/>
            <a:headEnd len="med" w="med" type="none"/>
            <a:tailEnd len="med" w="med" type="triangle"/>
          </a:ln>
        </p:spPr>
      </p:cxnSp>
      <p:cxnSp>
        <p:nvCxnSpPr>
          <p:cNvPr id="292" name="Google Shape;292;p33"/>
          <p:cNvCxnSpPr>
            <a:stCxn id="282" idx="2"/>
            <a:endCxn id="288" idx="0"/>
          </p:cNvCxnSpPr>
          <p:nvPr/>
        </p:nvCxnSpPr>
        <p:spPr>
          <a:xfrm flipH="1">
            <a:off x="4571875" y="2775625"/>
            <a:ext cx="2638200" cy="13710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34"/>
          <p:cNvSpPr txBox="1"/>
          <p:nvPr>
            <p:ph type="title"/>
          </p:nvPr>
        </p:nvSpPr>
        <p:spPr>
          <a:xfrm>
            <a:off x="492675" y="491150"/>
            <a:ext cx="4038000" cy="329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Comparison between Models</a:t>
            </a:r>
            <a:endParaRPr/>
          </a:p>
        </p:txBody>
      </p:sp>
      <p:cxnSp>
        <p:nvCxnSpPr>
          <p:cNvPr id="298" name="Google Shape;298;p34"/>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grpSp>
        <p:nvGrpSpPr>
          <p:cNvPr id="299" name="Google Shape;299;p34"/>
          <p:cNvGrpSpPr/>
          <p:nvPr/>
        </p:nvGrpSpPr>
        <p:grpSpPr>
          <a:xfrm>
            <a:off x="5062513" y="1345077"/>
            <a:ext cx="1813307" cy="1589748"/>
            <a:chOff x="2611458" y="3816374"/>
            <a:chExt cx="426329" cy="332375"/>
          </a:xfrm>
        </p:grpSpPr>
        <p:sp>
          <p:nvSpPr>
            <p:cNvPr id="300" name="Google Shape;300;p34"/>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4"/>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4"/>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4"/>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4"/>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4"/>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5"/>
          <p:cNvSpPr txBox="1"/>
          <p:nvPr/>
        </p:nvSpPr>
        <p:spPr>
          <a:xfrm>
            <a:off x="1272300" y="200650"/>
            <a:ext cx="6599400" cy="54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400">
                <a:solidFill>
                  <a:srgbClr val="F3F3F3"/>
                </a:solidFill>
                <a:latin typeface="Rajdhani"/>
                <a:ea typeface="Rajdhani"/>
                <a:cs typeface="Rajdhani"/>
                <a:sym typeface="Rajdhani"/>
              </a:rPr>
              <a:t>Parameters for Comparison</a:t>
            </a:r>
            <a:endParaRPr b="1" sz="4400">
              <a:solidFill>
                <a:srgbClr val="F3F3F3"/>
              </a:solidFill>
              <a:latin typeface="Rajdhani"/>
              <a:ea typeface="Rajdhani"/>
              <a:cs typeface="Rajdhani"/>
              <a:sym typeface="Rajdhani"/>
            </a:endParaRPr>
          </a:p>
        </p:txBody>
      </p:sp>
      <p:pic>
        <p:nvPicPr>
          <p:cNvPr id="315" name="Google Shape;315;p35"/>
          <p:cNvPicPr preferRelativeResize="0"/>
          <p:nvPr/>
        </p:nvPicPr>
        <p:blipFill rotWithShape="1">
          <a:blip r:embed="rId3">
            <a:alphaModFix/>
          </a:blip>
          <a:srcRect b="17373" l="42333" r="29107" t="32586"/>
          <a:stretch/>
        </p:blipFill>
        <p:spPr>
          <a:xfrm>
            <a:off x="2643187" y="1032275"/>
            <a:ext cx="3857626" cy="380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nvSpPr>
        <p:spPr>
          <a:xfrm>
            <a:off x="5856750" y="492250"/>
            <a:ext cx="27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
        <p:nvSpPr>
          <p:cNvPr id="321" name="Google Shape;321;p36"/>
          <p:cNvSpPr txBox="1"/>
          <p:nvPr>
            <p:ph type="title"/>
          </p:nvPr>
        </p:nvSpPr>
        <p:spPr>
          <a:xfrm>
            <a:off x="3033450" y="140625"/>
            <a:ext cx="3077100" cy="54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RESULTS</a:t>
            </a:r>
            <a:endParaRPr sz="4400"/>
          </a:p>
        </p:txBody>
      </p:sp>
      <p:sp>
        <p:nvSpPr>
          <p:cNvPr id="322" name="Google Shape;322;p36"/>
          <p:cNvSpPr txBox="1"/>
          <p:nvPr/>
        </p:nvSpPr>
        <p:spPr>
          <a:xfrm>
            <a:off x="4060650" y="972550"/>
            <a:ext cx="57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323" name="Google Shape;323;p36"/>
          <p:cNvSpPr txBox="1"/>
          <p:nvPr>
            <p:ph type="title"/>
          </p:nvPr>
        </p:nvSpPr>
        <p:spPr>
          <a:xfrm>
            <a:off x="449000" y="961900"/>
            <a:ext cx="5106300" cy="4215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AutoNum type="arabicPeriod"/>
            </a:pPr>
            <a:r>
              <a:rPr lang="en" sz="2000"/>
              <a:t>Model Results</a:t>
            </a:r>
            <a:endParaRPr sz="2000"/>
          </a:p>
        </p:txBody>
      </p:sp>
      <p:pic>
        <p:nvPicPr>
          <p:cNvPr id="324" name="Google Shape;324;p36"/>
          <p:cNvPicPr preferRelativeResize="0"/>
          <p:nvPr/>
        </p:nvPicPr>
        <p:blipFill>
          <a:blip r:embed="rId3">
            <a:alphaModFix/>
          </a:blip>
          <a:stretch>
            <a:fillRect/>
          </a:stretch>
        </p:blipFill>
        <p:spPr>
          <a:xfrm>
            <a:off x="904875" y="2118450"/>
            <a:ext cx="7334250" cy="2495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idx="4294967295" type="title"/>
          </p:nvPr>
        </p:nvSpPr>
        <p:spPr>
          <a:xfrm>
            <a:off x="418875" y="481600"/>
            <a:ext cx="62013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2.	Results From Confusion Matrix and ROC Curve</a:t>
            </a:r>
            <a:endParaRPr sz="2000"/>
          </a:p>
        </p:txBody>
      </p:sp>
      <p:pic>
        <p:nvPicPr>
          <p:cNvPr id="330" name="Google Shape;330;p37"/>
          <p:cNvPicPr preferRelativeResize="0"/>
          <p:nvPr/>
        </p:nvPicPr>
        <p:blipFill>
          <a:blip r:embed="rId3">
            <a:alphaModFix/>
          </a:blip>
          <a:stretch>
            <a:fillRect/>
          </a:stretch>
        </p:blipFill>
        <p:spPr>
          <a:xfrm>
            <a:off x="933450" y="1326750"/>
            <a:ext cx="7277100" cy="3448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8"/>
          <p:cNvSpPr txBox="1"/>
          <p:nvPr>
            <p:ph idx="4294967295" type="title"/>
          </p:nvPr>
        </p:nvSpPr>
        <p:spPr>
          <a:xfrm>
            <a:off x="418875" y="481600"/>
            <a:ext cx="51063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3.</a:t>
            </a:r>
            <a:r>
              <a:rPr lang="en" sz="2000"/>
              <a:t>	Accuracy &amp; Time</a:t>
            </a:r>
            <a:endParaRPr sz="2000"/>
          </a:p>
        </p:txBody>
      </p:sp>
      <p:pic>
        <p:nvPicPr>
          <p:cNvPr id="336" name="Google Shape;336;p38"/>
          <p:cNvPicPr preferRelativeResize="0"/>
          <p:nvPr/>
        </p:nvPicPr>
        <p:blipFill rotWithShape="1">
          <a:blip r:embed="rId3">
            <a:alphaModFix/>
          </a:blip>
          <a:srcRect b="0" l="507" r="0" t="1332"/>
          <a:stretch/>
        </p:blipFill>
        <p:spPr>
          <a:xfrm>
            <a:off x="1086075" y="1516925"/>
            <a:ext cx="6971850" cy="3226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9"/>
          <p:cNvSpPr txBox="1"/>
          <p:nvPr/>
        </p:nvSpPr>
        <p:spPr>
          <a:xfrm>
            <a:off x="5856750" y="492250"/>
            <a:ext cx="27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
        <p:nvSpPr>
          <p:cNvPr id="342" name="Google Shape;342;p39"/>
          <p:cNvSpPr txBox="1"/>
          <p:nvPr>
            <p:ph type="title"/>
          </p:nvPr>
        </p:nvSpPr>
        <p:spPr>
          <a:xfrm>
            <a:off x="418875" y="481600"/>
            <a:ext cx="5106300" cy="42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t>4.	Graphical representation</a:t>
            </a:r>
            <a:endParaRPr sz="2000"/>
          </a:p>
        </p:txBody>
      </p:sp>
      <p:pic>
        <p:nvPicPr>
          <p:cNvPr id="343" name="Google Shape;343;p39"/>
          <p:cNvPicPr preferRelativeResize="0"/>
          <p:nvPr/>
        </p:nvPicPr>
        <p:blipFill rotWithShape="1">
          <a:blip r:embed="rId3">
            <a:alphaModFix/>
          </a:blip>
          <a:srcRect b="13722" l="30365" r="36654" t="46697"/>
          <a:stretch/>
        </p:blipFill>
        <p:spPr>
          <a:xfrm>
            <a:off x="2005275" y="1144250"/>
            <a:ext cx="5370101" cy="3625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0"/>
          <p:cNvSpPr txBox="1"/>
          <p:nvPr>
            <p:ph idx="6" type="title"/>
          </p:nvPr>
        </p:nvSpPr>
        <p:spPr>
          <a:xfrm>
            <a:off x="3189900" y="238600"/>
            <a:ext cx="2763300" cy="6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Conclusion</a:t>
            </a:r>
            <a:endParaRPr sz="4400"/>
          </a:p>
        </p:txBody>
      </p:sp>
      <p:sp>
        <p:nvSpPr>
          <p:cNvPr id="349" name="Google Shape;349;p40"/>
          <p:cNvSpPr txBox="1"/>
          <p:nvPr>
            <p:ph idx="1" type="subTitle"/>
          </p:nvPr>
        </p:nvSpPr>
        <p:spPr>
          <a:xfrm>
            <a:off x="803100" y="1308000"/>
            <a:ext cx="7537800" cy="3202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We successfully trained the kaggle dataset using  7 machine learning models.</a:t>
            </a:r>
            <a:endParaRPr sz="1800"/>
          </a:p>
          <a:p>
            <a:pPr indent="0" lvl="0" marL="0" rtl="0" algn="l">
              <a:lnSpc>
                <a:spcPct val="150000"/>
              </a:lnSpc>
              <a:spcBef>
                <a:spcPts val="1600"/>
              </a:spcBef>
              <a:spcAft>
                <a:spcPts val="0"/>
              </a:spcAft>
              <a:buNone/>
            </a:pPr>
            <a:r>
              <a:rPr lang="en" sz="1800"/>
              <a:t>Out of all the 7 models implemented, </a:t>
            </a:r>
            <a:r>
              <a:rPr lang="en" sz="1800"/>
              <a:t>Ensemble</a:t>
            </a:r>
            <a:r>
              <a:rPr lang="en" sz="1800"/>
              <a:t> machine models performed better than other models.</a:t>
            </a:r>
            <a:endParaRPr sz="1800"/>
          </a:p>
          <a:p>
            <a:pPr indent="0" lvl="0" marL="0" rtl="0" algn="l">
              <a:lnSpc>
                <a:spcPct val="150000"/>
              </a:lnSpc>
              <a:spcBef>
                <a:spcPts val="1600"/>
              </a:spcBef>
              <a:spcAft>
                <a:spcPts val="0"/>
              </a:spcAft>
              <a:buNone/>
            </a:pPr>
            <a:r>
              <a:rPr lang="en" sz="1800"/>
              <a:t>Out of the 3 Ensemble models, Ensemble model </a:t>
            </a:r>
            <a:r>
              <a:rPr lang="en" sz="1800"/>
              <a:t>build</a:t>
            </a:r>
            <a:r>
              <a:rPr lang="en" sz="1800"/>
              <a:t> using SVM,Logistic regression and KNN performed the best.</a:t>
            </a:r>
            <a:endParaRPr sz="1800"/>
          </a:p>
          <a:p>
            <a:pPr indent="0" lvl="0" marL="0" rtl="0" algn="l">
              <a:lnSpc>
                <a:spcPct val="150000"/>
              </a:lnSpc>
              <a:spcBef>
                <a:spcPts val="1600"/>
              </a:spcBef>
              <a:spcAft>
                <a:spcPts val="0"/>
              </a:spcAft>
              <a:buNone/>
            </a:pPr>
            <a:r>
              <a:rPr lang="en" sz="1800"/>
              <a:t>Best case accuracy of Ensemble model is 98.738% followed by SVM.</a:t>
            </a:r>
            <a:endParaRPr sz="1800"/>
          </a:p>
          <a:p>
            <a:pPr indent="0" lvl="0" marL="0" rtl="0" algn="l">
              <a:spcBef>
                <a:spcPts val="1600"/>
              </a:spcBef>
              <a:spcAft>
                <a:spcPts val="1600"/>
              </a:spcAft>
              <a:buNone/>
            </a:pPr>
            <a:r>
              <a:t/>
            </a:r>
            <a:endParaRPr/>
          </a:p>
        </p:txBody>
      </p:sp>
      <p:cxnSp>
        <p:nvCxnSpPr>
          <p:cNvPr id="350" name="Google Shape;350;p40"/>
          <p:cNvCxnSpPr/>
          <p:nvPr/>
        </p:nvCxnSpPr>
        <p:spPr>
          <a:xfrm flipH="1">
            <a:off x="437700" y="1468175"/>
            <a:ext cx="182700" cy="153900"/>
          </a:xfrm>
          <a:prstGeom prst="straightConnector1">
            <a:avLst/>
          </a:prstGeom>
          <a:noFill/>
          <a:ln cap="flat" cmpd="sng" w="19050">
            <a:solidFill>
              <a:srgbClr val="F3F3F3"/>
            </a:solidFill>
            <a:prstDash val="solid"/>
            <a:round/>
            <a:headEnd len="med" w="med" type="oval"/>
            <a:tailEnd len="med" w="med" type="oval"/>
          </a:ln>
        </p:spPr>
      </p:cxnSp>
      <p:cxnSp>
        <p:nvCxnSpPr>
          <p:cNvPr id="351" name="Google Shape;351;p40"/>
          <p:cNvCxnSpPr/>
          <p:nvPr/>
        </p:nvCxnSpPr>
        <p:spPr>
          <a:xfrm flipH="1">
            <a:off x="437700" y="2089325"/>
            <a:ext cx="182700" cy="153900"/>
          </a:xfrm>
          <a:prstGeom prst="straightConnector1">
            <a:avLst/>
          </a:prstGeom>
          <a:noFill/>
          <a:ln cap="flat" cmpd="sng" w="19050">
            <a:solidFill>
              <a:srgbClr val="F3F3F3"/>
            </a:solidFill>
            <a:prstDash val="solid"/>
            <a:round/>
            <a:headEnd len="med" w="med" type="oval"/>
            <a:tailEnd len="med" w="med" type="oval"/>
          </a:ln>
        </p:spPr>
      </p:cxnSp>
      <p:cxnSp>
        <p:nvCxnSpPr>
          <p:cNvPr id="352" name="Google Shape;352;p40"/>
          <p:cNvCxnSpPr/>
          <p:nvPr/>
        </p:nvCxnSpPr>
        <p:spPr>
          <a:xfrm flipH="1">
            <a:off x="437700" y="3119125"/>
            <a:ext cx="182700" cy="153900"/>
          </a:xfrm>
          <a:prstGeom prst="straightConnector1">
            <a:avLst/>
          </a:prstGeom>
          <a:noFill/>
          <a:ln cap="flat" cmpd="sng" w="19050">
            <a:solidFill>
              <a:srgbClr val="F3F3F3"/>
            </a:solidFill>
            <a:prstDash val="solid"/>
            <a:round/>
            <a:headEnd len="med" w="med" type="oval"/>
            <a:tailEnd len="med" w="med" type="oval"/>
          </a:ln>
        </p:spPr>
      </p:cxnSp>
      <p:cxnSp>
        <p:nvCxnSpPr>
          <p:cNvPr id="353" name="Google Shape;353;p40"/>
          <p:cNvCxnSpPr/>
          <p:nvPr/>
        </p:nvCxnSpPr>
        <p:spPr>
          <a:xfrm flipH="1">
            <a:off x="437700" y="4148925"/>
            <a:ext cx="182700" cy="1539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p:nvPr/>
        </p:nvSpPr>
        <p:spPr>
          <a:xfrm>
            <a:off x="678795" y="9023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3194882" y="29364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type="title"/>
          </p:nvPr>
        </p:nvSpPr>
        <p:spPr>
          <a:xfrm>
            <a:off x="720000" y="60275"/>
            <a:ext cx="77040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MEET THE TEAM</a:t>
            </a:r>
            <a:endParaRPr sz="3500"/>
          </a:p>
        </p:txBody>
      </p:sp>
      <p:sp>
        <p:nvSpPr>
          <p:cNvPr id="107" name="Google Shape;107;p23"/>
          <p:cNvSpPr txBox="1"/>
          <p:nvPr>
            <p:ph idx="4" type="subTitle"/>
          </p:nvPr>
        </p:nvSpPr>
        <p:spPr>
          <a:xfrm flipH="1">
            <a:off x="178399" y="2378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A-15</a:t>
            </a:r>
            <a:endParaRPr/>
          </a:p>
        </p:txBody>
      </p:sp>
      <p:sp>
        <p:nvSpPr>
          <p:cNvPr id="108" name="Google Shape;108;p23"/>
          <p:cNvSpPr txBox="1"/>
          <p:nvPr>
            <p:ph idx="1" type="subTitle"/>
          </p:nvPr>
        </p:nvSpPr>
        <p:spPr>
          <a:xfrm flipH="1">
            <a:off x="-118980" y="1933288"/>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Amey Admane</a:t>
            </a:r>
            <a:endParaRPr b="1" sz="2200">
              <a:latin typeface="Rajdhani"/>
              <a:ea typeface="Rajdhani"/>
              <a:cs typeface="Rajdhani"/>
              <a:sym typeface="Rajdhani"/>
            </a:endParaRPr>
          </a:p>
        </p:txBody>
      </p:sp>
      <p:sp>
        <p:nvSpPr>
          <p:cNvPr id="109" name="Google Shape;109;p23"/>
          <p:cNvSpPr txBox="1"/>
          <p:nvPr>
            <p:ph idx="3" type="subTitle"/>
          </p:nvPr>
        </p:nvSpPr>
        <p:spPr>
          <a:xfrm flipH="1">
            <a:off x="2268633" y="1933300"/>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Neha Pandey</a:t>
            </a:r>
            <a:endParaRPr b="1" sz="2200">
              <a:latin typeface="Rajdhani"/>
              <a:ea typeface="Rajdhani"/>
              <a:cs typeface="Rajdhani"/>
              <a:sym typeface="Rajdhani"/>
            </a:endParaRPr>
          </a:p>
        </p:txBody>
      </p:sp>
      <p:grpSp>
        <p:nvGrpSpPr>
          <p:cNvPr id="110" name="Google Shape;110;p23"/>
          <p:cNvGrpSpPr/>
          <p:nvPr/>
        </p:nvGrpSpPr>
        <p:grpSpPr>
          <a:xfrm>
            <a:off x="911245" y="1077812"/>
            <a:ext cx="393699" cy="507621"/>
            <a:chOff x="6698441" y="2414530"/>
            <a:chExt cx="277644" cy="357984"/>
          </a:xfrm>
        </p:grpSpPr>
        <p:sp>
          <p:nvSpPr>
            <p:cNvPr id="111" name="Google Shape;111;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3"/>
          <p:cNvGrpSpPr/>
          <p:nvPr/>
        </p:nvGrpSpPr>
        <p:grpSpPr>
          <a:xfrm>
            <a:off x="3388530" y="3114043"/>
            <a:ext cx="471279" cy="503354"/>
            <a:chOff x="5289631" y="1500214"/>
            <a:chExt cx="332355" cy="354974"/>
          </a:xfrm>
        </p:grpSpPr>
        <p:sp>
          <p:nvSpPr>
            <p:cNvPr id="118" name="Google Shape;118;p23"/>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3"/>
          <p:cNvSpPr/>
          <p:nvPr/>
        </p:nvSpPr>
        <p:spPr>
          <a:xfrm>
            <a:off x="678795" y="29364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3"/>
          <p:cNvGrpSpPr/>
          <p:nvPr/>
        </p:nvGrpSpPr>
        <p:grpSpPr>
          <a:xfrm>
            <a:off x="3388542" y="1079930"/>
            <a:ext cx="471279" cy="503354"/>
            <a:chOff x="5289631" y="1500214"/>
            <a:chExt cx="332355" cy="354974"/>
          </a:xfrm>
        </p:grpSpPr>
        <p:sp>
          <p:nvSpPr>
            <p:cNvPr id="126" name="Google Shape;126;p23"/>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3"/>
          <p:cNvSpPr/>
          <p:nvPr/>
        </p:nvSpPr>
        <p:spPr>
          <a:xfrm>
            <a:off x="3194870" y="902300"/>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3"/>
          <p:cNvGrpSpPr/>
          <p:nvPr/>
        </p:nvGrpSpPr>
        <p:grpSpPr>
          <a:xfrm>
            <a:off x="911258" y="3111912"/>
            <a:ext cx="393699" cy="507621"/>
            <a:chOff x="6698441" y="2414530"/>
            <a:chExt cx="277644" cy="357984"/>
          </a:xfrm>
        </p:grpSpPr>
        <p:sp>
          <p:nvSpPr>
            <p:cNvPr id="134" name="Google Shape;134;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3"/>
          <p:cNvSpPr txBox="1"/>
          <p:nvPr>
            <p:ph idx="3" type="subTitle"/>
          </p:nvPr>
        </p:nvSpPr>
        <p:spPr>
          <a:xfrm flipH="1">
            <a:off x="-247442" y="408167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Pratik Yawalkar</a:t>
            </a:r>
            <a:endParaRPr b="1" sz="2200">
              <a:latin typeface="Rajdhani"/>
              <a:ea typeface="Rajdhani"/>
              <a:cs typeface="Rajdhani"/>
              <a:sym typeface="Rajdhani"/>
            </a:endParaRPr>
          </a:p>
        </p:txBody>
      </p:sp>
      <p:sp>
        <p:nvSpPr>
          <p:cNvPr id="141" name="Google Shape;141;p23"/>
          <p:cNvSpPr txBox="1"/>
          <p:nvPr>
            <p:ph idx="3" type="subTitle"/>
          </p:nvPr>
        </p:nvSpPr>
        <p:spPr>
          <a:xfrm flipH="1">
            <a:off x="2268645" y="408167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Vaidehi Choudhari</a:t>
            </a:r>
            <a:endParaRPr b="1" sz="2200">
              <a:latin typeface="Rajdhani"/>
              <a:ea typeface="Rajdhani"/>
              <a:cs typeface="Rajdhani"/>
              <a:sym typeface="Rajdhani"/>
            </a:endParaRPr>
          </a:p>
        </p:txBody>
      </p:sp>
      <p:sp>
        <p:nvSpPr>
          <p:cNvPr id="142" name="Google Shape;142;p23"/>
          <p:cNvSpPr txBox="1"/>
          <p:nvPr>
            <p:ph idx="4" type="subTitle"/>
          </p:nvPr>
        </p:nvSpPr>
        <p:spPr>
          <a:xfrm flipH="1">
            <a:off x="2694474" y="22854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A-52</a:t>
            </a:r>
            <a:endParaRPr/>
          </a:p>
        </p:txBody>
      </p:sp>
      <p:sp>
        <p:nvSpPr>
          <p:cNvPr id="143" name="Google Shape;143;p23"/>
          <p:cNvSpPr txBox="1"/>
          <p:nvPr>
            <p:ph idx="4" type="subTitle"/>
          </p:nvPr>
        </p:nvSpPr>
        <p:spPr>
          <a:xfrm flipH="1">
            <a:off x="178399" y="4446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A-62</a:t>
            </a:r>
            <a:endParaRPr/>
          </a:p>
        </p:txBody>
      </p:sp>
      <p:sp>
        <p:nvSpPr>
          <p:cNvPr id="144" name="Google Shape;144;p23"/>
          <p:cNvSpPr txBox="1"/>
          <p:nvPr>
            <p:ph idx="4" type="subTitle"/>
          </p:nvPr>
        </p:nvSpPr>
        <p:spPr>
          <a:xfrm flipH="1">
            <a:off x="2694474" y="4446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A-78</a:t>
            </a:r>
            <a:endParaRPr/>
          </a:p>
        </p:txBody>
      </p:sp>
      <p:grpSp>
        <p:nvGrpSpPr>
          <p:cNvPr id="145" name="Google Shape;145;p23"/>
          <p:cNvGrpSpPr/>
          <p:nvPr/>
        </p:nvGrpSpPr>
        <p:grpSpPr>
          <a:xfrm>
            <a:off x="6386881" y="1662171"/>
            <a:ext cx="1364490" cy="1331439"/>
            <a:chOff x="4880567" y="1535870"/>
            <a:chExt cx="356245" cy="317607"/>
          </a:xfrm>
        </p:grpSpPr>
        <p:sp>
          <p:nvSpPr>
            <p:cNvPr id="146" name="Google Shape;146;p23"/>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 name="Google Shape;147;p23"/>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 name="Google Shape;148;p23"/>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 name="Google Shape;149;p23"/>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 name="Google Shape;150;p23"/>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51" name="Google Shape;151;p23"/>
          <p:cNvSpPr txBox="1"/>
          <p:nvPr>
            <p:ph idx="3" type="subTitle"/>
          </p:nvPr>
        </p:nvSpPr>
        <p:spPr>
          <a:xfrm flipH="1">
            <a:off x="5895076" y="1108850"/>
            <a:ext cx="2348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Rajdhani"/>
                <a:ea typeface="Rajdhani"/>
                <a:cs typeface="Rajdhani"/>
                <a:sym typeface="Rajdhani"/>
              </a:rPr>
              <a:t>Guide</a:t>
            </a:r>
            <a:endParaRPr b="1" sz="2600">
              <a:latin typeface="Rajdhani"/>
              <a:ea typeface="Rajdhani"/>
              <a:cs typeface="Rajdhani"/>
              <a:sym typeface="Rajdhani"/>
            </a:endParaRPr>
          </a:p>
        </p:txBody>
      </p:sp>
      <p:sp>
        <p:nvSpPr>
          <p:cNvPr id="152" name="Google Shape;152;p23"/>
          <p:cNvSpPr txBox="1"/>
          <p:nvPr>
            <p:ph idx="4" type="subTitle"/>
          </p:nvPr>
        </p:nvSpPr>
        <p:spPr>
          <a:xfrm flipH="1">
            <a:off x="5895075" y="3222325"/>
            <a:ext cx="234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Prof. Sweta Jain</a:t>
            </a:r>
            <a:endParaRPr b="1" sz="2200">
              <a:latin typeface="Rajdhani"/>
              <a:ea typeface="Rajdhani"/>
              <a:cs typeface="Rajdhani"/>
              <a:sym typeface="Rajdhani"/>
            </a:endParaRPr>
          </a:p>
        </p:txBody>
      </p:sp>
      <p:cxnSp>
        <p:nvCxnSpPr>
          <p:cNvPr id="153" name="Google Shape;153;p23"/>
          <p:cNvCxnSpPr/>
          <p:nvPr/>
        </p:nvCxnSpPr>
        <p:spPr>
          <a:xfrm>
            <a:off x="5149525" y="1662175"/>
            <a:ext cx="0" cy="22905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1"/>
          <p:cNvSpPr txBox="1"/>
          <p:nvPr>
            <p:ph idx="4294967295" type="title"/>
          </p:nvPr>
        </p:nvSpPr>
        <p:spPr>
          <a:xfrm>
            <a:off x="161175" y="130600"/>
            <a:ext cx="6268200" cy="56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Future Work</a:t>
            </a:r>
            <a:endParaRPr sz="4400"/>
          </a:p>
        </p:txBody>
      </p:sp>
      <p:sp>
        <p:nvSpPr>
          <p:cNvPr id="359" name="Google Shape;359;p41"/>
          <p:cNvSpPr/>
          <p:nvPr/>
        </p:nvSpPr>
        <p:spPr>
          <a:xfrm>
            <a:off x="3908492" y="1155650"/>
            <a:ext cx="13272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Audio files</a:t>
            </a:r>
            <a:endParaRPr/>
          </a:p>
        </p:txBody>
      </p:sp>
      <p:sp>
        <p:nvSpPr>
          <p:cNvPr id="360" name="Google Shape;360;p41"/>
          <p:cNvSpPr/>
          <p:nvPr/>
        </p:nvSpPr>
        <p:spPr>
          <a:xfrm>
            <a:off x="3701544" y="1920638"/>
            <a:ext cx="17412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 file to extract features</a:t>
            </a:r>
            <a:endParaRPr/>
          </a:p>
        </p:txBody>
      </p:sp>
      <p:sp>
        <p:nvSpPr>
          <p:cNvPr id="361" name="Google Shape;361;p41"/>
          <p:cNvSpPr/>
          <p:nvPr/>
        </p:nvSpPr>
        <p:spPr>
          <a:xfrm>
            <a:off x="3526350" y="2685626"/>
            <a:ext cx="20913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Converting data to .csv</a:t>
            </a:r>
            <a:endParaRPr/>
          </a:p>
        </p:txBody>
      </p:sp>
      <p:sp>
        <p:nvSpPr>
          <p:cNvPr id="362" name="Google Shape;362;p41"/>
          <p:cNvSpPr/>
          <p:nvPr/>
        </p:nvSpPr>
        <p:spPr>
          <a:xfrm>
            <a:off x="3701544" y="3450615"/>
            <a:ext cx="17412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Trained Model</a:t>
            </a:r>
            <a:endParaRPr/>
          </a:p>
        </p:txBody>
      </p:sp>
      <p:sp>
        <p:nvSpPr>
          <p:cNvPr id="363" name="Google Shape;363;p41"/>
          <p:cNvSpPr/>
          <p:nvPr/>
        </p:nvSpPr>
        <p:spPr>
          <a:xfrm>
            <a:off x="4057589" y="4215603"/>
            <a:ext cx="1029000" cy="45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a:t>
            </a:r>
            <a:endParaRPr/>
          </a:p>
        </p:txBody>
      </p:sp>
      <p:sp>
        <p:nvSpPr>
          <p:cNvPr id="364" name="Google Shape;364;p41"/>
          <p:cNvSpPr txBox="1"/>
          <p:nvPr/>
        </p:nvSpPr>
        <p:spPr>
          <a:xfrm>
            <a:off x="5924025" y="1501025"/>
            <a:ext cx="8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cxnSp>
        <p:nvCxnSpPr>
          <p:cNvPr id="365" name="Google Shape;365;p41"/>
          <p:cNvCxnSpPr>
            <a:stCxn id="359" idx="2"/>
            <a:endCxn id="360" idx="0"/>
          </p:cNvCxnSpPr>
          <p:nvPr/>
        </p:nvCxnSpPr>
        <p:spPr>
          <a:xfrm>
            <a:off x="4572092" y="1608350"/>
            <a:ext cx="0" cy="312300"/>
          </a:xfrm>
          <a:prstGeom prst="straightConnector1">
            <a:avLst/>
          </a:prstGeom>
          <a:noFill/>
          <a:ln cap="flat" cmpd="sng" w="9525">
            <a:solidFill>
              <a:schemeClr val="dk2"/>
            </a:solidFill>
            <a:prstDash val="solid"/>
            <a:round/>
            <a:headEnd len="med" w="med" type="none"/>
            <a:tailEnd len="med" w="med" type="triangle"/>
          </a:ln>
        </p:spPr>
      </p:cxnSp>
      <p:cxnSp>
        <p:nvCxnSpPr>
          <p:cNvPr id="366" name="Google Shape;366;p41"/>
          <p:cNvCxnSpPr>
            <a:stCxn id="360" idx="2"/>
            <a:endCxn id="361" idx="0"/>
          </p:cNvCxnSpPr>
          <p:nvPr/>
        </p:nvCxnSpPr>
        <p:spPr>
          <a:xfrm>
            <a:off x="4572144" y="2373338"/>
            <a:ext cx="0" cy="3123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41"/>
          <p:cNvCxnSpPr>
            <a:stCxn id="361" idx="2"/>
            <a:endCxn id="362" idx="0"/>
          </p:cNvCxnSpPr>
          <p:nvPr/>
        </p:nvCxnSpPr>
        <p:spPr>
          <a:xfrm>
            <a:off x="4572000" y="3138326"/>
            <a:ext cx="0" cy="312300"/>
          </a:xfrm>
          <a:prstGeom prst="straightConnector1">
            <a:avLst/>
          </a:prstGeom>
          <a:noFill/>
          <a:ln cap="flat" cmpd="sng" w="9525">
            <a:solidFill>
              <a:schemeClr val="dk2"/>
            </a:solidFill>
            <a:prstDash val="solid"/>
            <a:round/>
            <a:headEnd len="med" w="med" type="none"/>
            <a:tailEnd len="med" w="med" type="triangle"/>
          </a:ln>
        </p:spPr>
      </p:cxnSp>
      <p:cxnSp>
        <p:nvCxnSpPr>
          <p:cNvPr id="368" name="Google Shape;368;p41"/>
          <p:cNvCxnSpPr>
            <a:stCxn id="362" idx="2"/>
            <a:endCxn id="363" idx="0"/>
          </p:cNvCxnSpPr>
          <p:nvPr/>
        </p:nvCxnSpPr>
        <p:spPr>
          <a:xfrm>
            <a:off x="4572144" y="3903315"/>
            <a:ext cx="0" cy="312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2" name="Shape 372"/>
        <p:cNvGrpSpPr/>
        <p:nvPr/>
      </p:nvGrpSpPr>
      <p:grpSpPr>
        <a:xfrm>
          <a:off x="0" y="0"/>
          <a:ext cx="0" cy="0"/>
          <a:chOff x="0" y="0"/>
          <a:chExt cx="0" cy="0"/>
        </a:xfrm>
      </p:grpSpPr>
      <p:sp>
        <p:nvSpPr>
          <p:cNvPr id="373" name="Google Shape;373;p42"/>
          <p:cNvSpPr txBox="1"/>
          <p:nvPr>
            <p:ph type="title"/>
          </p:nvPr>
        </p:nvSpPr>
        <p:spPr>
          <a:xfrm>
            <a:off x="432375" y="160725"/>
            <a:ext cx="4038000" cy="163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74" name="Google Shape;374;p42"/>
          <p:cNvSpPr txBox="1"/>
          <p:nvPr>
            <p:ph idx="1" type="subTitle"/>
          </p:nvPr>
        </p:nvSpPr>
        <p:spPr>
          <a:xfrm>
            <a:off x="1532300" y="2175450"/>
            <a:ext cx="6926400" cy="2505900"/>
          </a:xfrm>
          <a:prstGeom prst="rect">
            <a:avLst/>
          </a:prstGeom>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FFFFFF"/>
              </a:buClr>
              <a:buSzPts val="2700"/>
              <a:buChar char="❏"/>
            </a:pPr>
            <a:r>
              <a:rPr lang="en" sz="2000"/>
              <a:t>Low accuracy for real time data</a:t>
            </a:r>
            <a:endParaRPr sz="2000"/>
          </a:p>
          <a:p>
            <a:pPr indent="-400050" lvl="0" marL="457200" rtl="0" algn="l">
              <a:lnSpc>
                <a:spcPct val="150000"/>
              </a:lnSpc>
              <a:spcBef>
                <a:spcPts val="0"/>
              </a:spcBef>
              <a:spcAft>
                <a:spcPts val="0"/>
              </a:spcAft>
              <a:buClr>
                <a:srgbClr val="FFFFFF"/>
              </a:buClr>
              <a:buSzPts val="2700"/>
              <a:buChar char="❏"/>
            </a:pPr>
            <a:r>
              <a:rPr lang="en" sz="2000"/>
              <a:t>Voice mimicry</a:t>
            </a:r>
            <a:endParaRPr sz="2000"/>
          </a:p>
          <a:p>
            <a:pPr indent="-400050" lvl="0" marL="457200" rtl="0" algn="l">
              <a:lnSpc>
                <a:spcPct val="150000"/>
              </a:lnSpc>
              <a:spcBef>
                <a:spcPts val="0"/>
              </a:spcBef>
              <a:spcAft>
                <a:spcPts val="0"/>
              </a:spcAft>
              <a:buClr>
                <a:srgbClr val="FFFFFF"/>
              </a:buClr>
              <a:buSzPts val="2700"/>
              <a:buChar char="❏"/>
            </a:pPr>
            <a:r>
              <a:rPr lang="en" sz="2000"/>
              <a:t>Disturbances</a:t>
            </a:r>
            <a:endParaRPr sz="2000"/>
          </a:p>
          <a:p>
            <a:pPr indent="0" lvl="0" marL="457200" rtl="0" algn="l">
              <a:lnSpc>
                <a:spcPct val="150000"/>
              </a:lnSpc>
              <a:spcBef>
                <a:spcPts val="0"/>
              </a:spcBef>
              <a:spcAft>
                <a:spcPts val="0"/>
              </a:spcAft>
              <a:buNone/>
            </a:pPr>
            <a:r>
              <a:t/>
            </a:r>
            <a:endParaRPr sz="2000"/>
          </a:p>
        </p:txBody>
      </p:sp>
      <p:cxnSp>
        <p:nvCxnSpPr>
          <p:cNvPr id="375" name="Google Shape;375;p42"/>
          <p:cNvCxnSpPr/>
          <p:nvPr/>
        </p:nvCxnSpPr>
        <p:spPr>
          <a:xfrm flipH="1">
            <a:off x="291250" y="545950"/>
            <a:ext cx="2400" cy="42762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43"/>
          <p:cNvSpPr txBox="1"/>
          <p:nvPr>
            <p:ph type="title"/>
          </p:nvPr>
        </p:nvSpPr>
        <p:spPr>
          <a:xfrm>
            <a:off x="441900" y="-170475"/>
            <a:ext cx="3055200" cy="80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References</a:t>
            </a:r>
            <a:endParaRPr/>
          </a:p>
        </p:txBody>
      </p:sp>
      <p:cxnSp>
        <p:nvCxnSpPr>
          <p:cNvPr id="381" name="Google Shape;381;p43"/>
          <p:cNvCxnSpPr/>
          <p:nvPr/>
        </p:nvCxnSpPr>
        <p:spPr>
          <a:xfrm>
            <a:off x="283300" y="638025"/>
            <a:ext cx="18000" cy="4398900"/>
          </a:xfrm>
          <a:prstGeom prst="straightConnector1">
            <a:avLst/>
          </a:prstGeom>
          <a:noFill/>
          <a:ln cap="flat" cmpd="sng" w="19050">
            <a:solidFill>
              <a:schemeClr val="lt2"/>
            </a:solidFill>
            <a:prstDash val="solid"/>
            <a:round/>
            <a:headEnd len="med" w="med" type="oval"/>
            <a:tailEnd len="med" w="med" type="oval"/>
          </a:ln>
        </p:spPr>
      </p:cxnSp>
      <p:sp>
        <p:nvSpPr>
          <p:cNvPr id="382" name="Google Shape;382;p43"/>
          <p:cNvSpPr txBox="1"/>
          <p:nvPr/>
        </p:nvSpPr>
        <p:spPr>
          <a:xfrm>
            <a:off x="764600" y="588600"/>
            <a:ext cx="8286900" cy="44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solidFill>
                  <a:schemeClr val="hlink"/>
                </a:solidFill>
                <a:latin typeface="Fira Sans Condensed Light"/>
                <a:ea typeface="Fira Sans Condensed Light"/>
                <a:cs typeface="Fira Sans Condensed Light"/>
                <a:sym typeface="Fira Sans Condensed Light"/>
                <a:hlinkClick r:id="rId4"/>
              </a:rPr>
              <a:t>https://www.kaggle.com/primaryobjects/voicegender</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5">
                  <a:extLst>
                    <a:ext uri="{A12FA001-AC4F-418D-AE19-62706E023703}">
                      <ahyp:hlinkClr val="tx"/>
                    </a:ext>
                  </a:extLst>
                </a:hlinkClick>
              </a:rPr>
              <a:t>http://cs229.stanford.edu/proj2014/Kunyu%20Chen,%20Gender%20Identification%20by%20Voice.pdf</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6">
                  <a:extLst>
                    <a:ext uri="{A12FA001-AC4F-418D-AE19-62706E023703}">
                      <ahyp:hlinkClr val="tx"/>
                    </a:ext>
                  </a:extLst>
                </a:hlinkClick>
              </a:rPr>
              <a:t>https://github.com/Kashika31/Gender-Recognition-by-Voice-Using-Machine-Learning/blob/master/Project%20Report.pdf</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7">
                  <a:extLst>
                    <a:ext uri="{A12FA001-AC4F-418D-AE19-62706E023703}">
                      <ahyp:hlinkClr val="tx"/>
                    </a:ext>
                  </a:extLst>
                </a:hlinkClick>
              </a:rPr>
              <a:t>https://www.analyticsvidhya.com/blog/2020/04/confusion-matrix-machine-learning/</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8">
                  <a:extLst>
                    <a:ext uri="{A12FA001-AC4F-418D-AE19-62706E023703}">
                      <ahyp:hlinkClr val="tx"/>
                    </a:ext>
                  </a:extLst>
                </a:hlinkClick>
              </a:rPr>
              <a:t>https://www.analyticsvidhya.com/blog/2021/08/decision-tree-algorithm/</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9">
                  <a:extLst>
                    <a:ext uri="{A12FA001-AC4F-418D-AE19-62706E023703}">
                      <ahyp:hlinkClr val="tx"/>
                    </a:ext>
                  </a:extLst>
                </a:hlinkClick>
              </a:rPr>
              <a:t>https://www.analyticsvidhya.com/blog/2021/09/gradient-boosting-algorithm-a-complete-guide-for-beginners/</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lt2"/>
                </a:solidFill>
                <a:latin typeface="Fira Sans Condensed Light"/>
                <a:ea typeface="Fira Sans Condensed Light"/>
                <a:cs typeface="Fira Sans Condensed Light"/>
                <a:sym typeface="Fira Sans Condensed Light"/>
                <a:hlinkClick r:id="rId10">
                  <a:extLst>
                    <a:ext uri="{A12FA001-AC4F-418D-AE19-62706E023703}">
                      <ahyp:hlinkClr val="tx"/>
                    </a:ext>
                  </a:extLst>
                </a:hlinkClick>
              </a:rPr>
              <a:t>https://www.analyticsvidhya.com/blog/2021/06/understanding-random-forest/</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hlink"/>
                </a:solidFill>
                <a:latin typeface="Fira Sans Condensed Light"/>
                <a:ea typeface="Fira Sans Condensed Light"/>
                <a:cs typeface="Fira Sans Condensed Light"/>
                <a:sym typeface="Fira Sans Condensed Light"/>
                <a:hlinkClick r:id="rId11"/>
              </a:rPr>
              <a:t>https://www.analyticsvidhya.com/blog/2017/09/understaing-support-vector-machine-example-code/</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hlink"/>
                </a:solidFill>
                <a:latin typeface="Fira Sans Condensed Light"/>
                <a:ea typeface="Fira Sans Condensed Light"/>
                <a:cs typeface="Fira Sans Condensed Light"/>
                <a:sym typeface="Fira Sans Condensed Light"/>
                <a:hlinkClick r:id="rId12"/>
              </a:rPr>
              <a:t>https://www.analyticsvidhya.com/blog/2021/05/logistic-regression-supervised-learning-algorithm-for-classification/</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300">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sz="1300" u="sng">
                <a:solidFill>
                  <a:schemeClr val="hlink"/>
                </a:solidFill>
                <a:latin typeface="Fira Sans Condensed Light"/>
                <a:ea typeface="Fira Sans Condensed Light"/>
                <a:cs typeface="Fira Sans Condensed Light"/>
                <a:sym typeface="Fira Sans Condensed Light"/>
                <a:hlinkClick r:id="rId13"/>
              </a:rPr>
              <a:t>https://www.javatpoint.com/k-nearest-neighbor-algorithm-for-machine-learning</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14"/>
              </a:rPr>
              <a:t>http://www.repository.voxforge1.org/downloads/SpeechCorpus/Trunk/Audio/Main/16kHz_16bit/</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cxnSp>
        <p:nvCxnSpPr>
          <p:cNvPr id="383" name="Google Shape;383;p43"/>
          <p:cNvCxnSpPr/>
          <p:nvPr/>
        </p:nvCxnSpPr>
        <p:spPr>
          <a:xfrm>
            <a:off x="512225" y="802113"/>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4" name="Google Shape;384;p43"/>
          <p:cNvCxnSpPr/>
          <p:nvPr/>
        </p:nvCxnSpPr>
        <p:spPr>
          <a:xfrm>
            <a:off x="512225" y="11745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5" name="Google Shape;385;p43"/>
          <p:cNvCxnSpPr/>
          <p:nvPr/>
        </p:nvCxnSpPr>
        <p:spPr>
          <a:xfrm>
            <a:off x="512225" y="15818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6" name="Google Shape;386;p43"/>
          <p:cNvCxnSpPr/>
          <p:nvPr/>
        </p:nvCxnSpPr>
        <p:spPr>
          <a:xfrm>
            <a:off x="512225" y="198237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7" name="Google Shape;387;p43"/>
          <p:cNvCxnSpPr/>
          <p:nvPr/>
        </p:nvCxnSpPr>
        <p:spPr>
          <a:xfrm>
            <a:off x="512225" y="23816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8" name="Google Shape;388;p43"/>
          <p:cNvCxnSpPr/>
          <p:nvPr/>
        </p:nvCxnSpPr>
        <p:spPr>
          <a:xfrm>
            <a:off x="512225" y="27909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89" name="Google Shape;389;p43"/>
          <p:cNvCxnSpPr/>
          <p:nvPr/>
        </p:nvCxnSpPr>
        <p:spPr>
          <a:xfrm>
            <a:off x="512225" y="316797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90" name="Google Shape;390;p43"/>
          <p:cNvCxnSpPr/>
          <p:nvPr/>
        </p:nvCxnSpPr>
        <p:spPr>
          <a:xfrm>
            <a:off x="512225" y="359847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91" name="Google Shape;391;p43"/>
          <p:cNvCxnSpPr/>
          <p:nvPr/>
        </p:nvCxnSpPr>
        <p:spPr>
          <a:xfrm>
            <a:off x="512225" y="398690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92" name="Google Shape;392;p43"/>
          <p:cNvCxnSpPr/>
          <p:nvPr/>
        </p:nvCxnSpPr>
        <p:spPr>
          <a:xfrm>
            <a:off x="512225" y="43703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393" name="Google Shape;393;p43"/>
          <p:cNvCxnSpPr/>
          <p:nvPr/>
        </p:nvCxnSpPr>
        <p:spPr>
          <a:xfrm>
            <a:off x="512225" y="4804025"/>
            <a:ext cx="2085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a:t>
            </a:r>
            <a:endParaRPr/>
          </a:p>
        </p:txBody>
      </p:sp>
      <p:sp>
        <p:nvSpPr>
          <p:cNvPr id="159" name="Google Shape;159;p24"/>
          <p:cNvSpPr txBox="1"/>
          <p:nvPr>
            <p:ph idx="4294967295" type="subTitle"/>
          </p:nvPr>
        </p:nvSpPr>
        <p:spPr>
          <a:xfrm>
            <a:off x="2125450" y="1122725"/>
            <a:ext cx="7588800" cy="3769500"/>
          </a:xfrm>
          <a:prstGeom prst="rect">
            <a:avLst/>
          </a:prstGeom>
        </p:spPr>
        <p:txBody>
          <a:bodyPr anchorCtr="0" anchor="t" bIns="91425" lIns="91425" spcFirstLastPara="1" rIns="91425" wrap="square" tIns="274300">
            <a:noAutofit/>
          </a:bodyPr>
          <a:lstStyle/>
          <a:p>
            <a:pPr indent="-330200" lvl="0" marL="457200" rtl="0" algn="l">
              <a:lnSpc>
                <a:spcPct val="150000"/>
              </a:lnSpc>
              <a:spcBef>
                <a:spcPts val="0"/>
              </a:spcBef>
              <a:spcAft>
                <a:spcPts val="0"/>
              </a:spcAft>
              <a:buSzPts val="1600"/>
              <a:buChar char="➢"/>
            </a:pPr>
            <a:r>
              <a:rPr lang="en" sz="1600"/>
              <a:t>Problem Definition</a:t>
            </a:r>
            <a:endParaRPr sz="1600"/>
          </a:p>
          <a:p>
            <a:pPr indent="-330200" lvl="0" marL="457200" rtl="0" algn="l">
              <a:lnSpc>
                <a:spcPct val="150000"/>
              </a:lnSpc>
              <a:spcBef>
                <a:spcPts val="0"/>
              </a:spcBef>
              <a:spcAft>
                <a:spcPts val="0"/>
              </a:spcAft>
              <a:buSzPts val="1600"/>
              <a:buChar char="➢"/>
            </a:pPr>
            <a:r>
              <a:rPr lang="en" sz="1600"/>
              <a:t>Project Scope</a:t>
            </a:r>
            <a:endParaRPr sz="1600"/>
          </a:p>
          <a:p>
            <a:pPr indent="-330200" lvl="0" marL="457200" rtl="0" algn="l">
              <a:lnSpc>
                <a:spcPct val="150000"/>
              </a:lnSpc>
              <a:spcBef>
                <a:spcPts val="0"/>
              </a:spcBef>
              <a:spcAft>
                <a:spcPts val="0"/>
              </a:spcAft>
              <a:buSzPts val="1600"/>
              <a:buChar char="➢"/>
            </a:pPr>
            <a:r>
              <a:rPr lang="en" sz="1600"/>
              <a:t>Technologies Used</a:t>
            </a:r>
            <a:endParaRPr sz="1600"/>
          </a:p>
          <a:p>
            <a:pPr indent="-330200" lvl="0" marL="457200" rtl="0" algn="l">
              <a:lnSpc>
                <a:spcPct val="150000"/>
              </a:lnSpc>
              <a:spcBef>
                <a:spcPts val="0"/>
              </a:spcBef>
              <a:spcAft>
                <a:spcPts val="0"/>
              </a:spcAft>
              <a:buSzPts val="1600"/>
              <a:buChar char="➢"/>
            </a:pPr>
            <a:r>
              <a:rPr lang="en" sz="1600"/>
              <a:t>Project </a:t>
            </a:r>
            <a:r>
              <a:rPr lang="en" sz="1600"/>
              <a:t>Workflow</a:t>
            </a:r>
            <a:endParaRPr sz="1600"/>
          </a:p>
          <a:p>
            <a:pPr indent="-330200" lvl="0" marL="457200" rtl="0" algn="l">
              <a:lnSpc>
                <a:spcPct val="150000"/>
              </a:lnSpc>
              <a:spcBef>
                <a:spcPts val="0"/>
              </a:spcBef>
              <a:spcAft>
                <a:spcPts val="0"/>
              </a:spcAft>
              <a:buSzPts val="1600"/>
              <a:buChar char="➢"/>
            </a:pPr>
            <a:r>
              <a:rPr lang="en" sz="1600"/>
              <a:t>Model Implementation</a:t>
            </a:r>
            <a:endParaRPr sz="1600"/>
          </a:p>
          <a:p>
            <a:pPr indent="-330200" lvl="0" marL="457200" rtl="0" algn="l">
              <a:lnSpc>
                <a:spcPct val="150000"/>
              </a:lnSpc>
              <a:spcBef>
                <a:spcPts val="0"/>
              </a:spcBef>
              <a:spcAft>
                <a:spcPts val="0"/>
              </a:spcAft>
              <a:buSzPts val="1600"/>
              <a:buChar char="➢"/>
            </a:pPr>
            <a:r>
              <a:rPr lang="en" sz="1600"/>
              <a:t>Comparison/Results</a:t>
            </a:r>
            <a:endParaRPr sz="1600"/>
          </a:p>
          <a:p>
            <a:pPr indent="-330200" lvl="0" marL="457200" rtl="0" algn="l">
              <a:lnSpc>
                <a:spcPct val="150000"/>
              </a:lnSpc>
              <a:spcBef>
                <a:spcPts val="0"/>
              </a:spcBef>
              <a:spcAft>
                <a:spcPts val="0"/>
              </a:spcAft>
              <a:buSzPts val="1600"/>
              <a:buChar char="➢"/>
            </a:pPr>
            <a:r>
              <a:rPr lang="en" sz="1600"/>
              <a:t>Conclusion</a:t>
            </a:r>
            <a:endParaRPr sz="1600"/>
          </a:p>
          <a:p>
            <a:pPr indent="-330200" lvl="0" marL="457200" rtl="0" algn="l">
              <a:lnSpc>
                <a:spcPct val="150000"/>
              </a:lnSpc>
              <a:spcBef>
                <a:spcPts val="0"/>
              </a:spcBef>
              <a:spcAft>
                <a:spcPts val="0"/>
              </a:spcAft>
              <a:buSzPts val="1600"/>
              <a:buChar char="➢"/>
            </a:pPr>
            <a:r>
              <a:rPr lang="en" sz="1600"/>
              <a:t>Future Work</a:t>
            </a:r>
            <a:endParaRPr sz="1600"/>
          </a:p>
          <a:p>
            <a:pPr indent="-330200" lvl="0" marL="457200" rtl="0" algn="l">
              <a:lnSpc>
                <a:spcPct val="150000"/>
              </a:lnSpc>
              <a:spcBef>
                <a:spcPts val="0"/>
              </a:spcBef>
              <a:spcAft>
                <a:spcPts val="0"/>
              </a:spcAft>
              <a:buSzPts val="1600"/>
              <a:buChar char="➢"/>
            </a:pPr>
            <a:r>
              <a:rPr lang="en" sz="1600"/>
              <a:t>Future Challenges</a:t>
            </a:r>
            <a:endParaRPr sz="1600"/>
          </a:p>
          <a:p>
            <a:pPr indent="-330200" lvl="0" marL="457200" rtl="0" algn="l">
              <a:lnSpc>
                <a:spcPct val="150000"/>
              </a:lnSpc>
              <a:spcBef>
                <a:spcPts val="0"/>
              </a:spcBef>
              <a:spcAft>
                <a:spcPts val="0"/>
              </a:spcAft>
              <a:buSzPts val="1600"/>
              <a:buChar char="➢"/>
            </a:pPr>
            <a:r>
              <a:rPr lang="en" sz="1600"/>
              <a:t>References</a:t>
            </a:r>
            <a:endParaRPr sz="1600"/>
          </a:p>
          <a:p>
            <a:pPr indent="0" lvl="0" marL="457200" rtl="0" algn="l">
              <a:lnSpc>
                <a:spcPct val="100000"/>
              </a:lnSpc>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Definition</a:t>
            </a:r>
            <a:endParaRPr sz="3000"/>
          </a:p>
        </p:txBody>
      </p:sp>
      <p:sp>
        <p:nvSpPr>
          <p:cNvPr id="165" name="Google Shape;165;p25"/>
          <p:cNvSpPr txBox="1"/>
          <p:nvPr>
            <p:ph idx="1" type="body"/>
          </p:nvPr>
        </p:nvSpPr>
        <p:spPr>
          <a:xfrm>
            <a:off x="1424950" y="1111650"/>
            <a:ext cx="6294300" cy="2920200"/>
          </a:xfrm>
          <a:prstGeom prst="rect">
            <a:avLst/>
          </a:prstGeom>
          <a:solidFill>
            <a:schemeClr val="dk1">
              <a:alpha val="56699"/>
            </a:schemeClr>
          </a:solidFill>
        </p:spPr>
        <p:txBody>
          <a:bodyPr anchorCtr="0" anchor="t" bIns="91425" lIns="234000" spcFirstLastPara="1" rIns="234000" wrap="square" tIns="234000">
            <a:noAutofit/>
          </a:bodyPr>
          <a:lstStyle/>
          <a:p>
            <a:pPr indent="0" lvl="0" marL="0" rtl="0" algn="l">
              <a:spcBef>
                <a:spcPts val="0"/>
              </a:spcBef>
              <a:spcAft>
                <a:spcPts val="0"/>
              </a:spcAft>
              <a:buNone/>
            </a:pPr>
            <a:r>
              <a:t/>
            </a:r>
            <a:endParaRPr sz="2000">
              <a:solidFill>
                <a:schemeClr val="lt2"/>
              </a:solidFill>
            </a:endParaRPr>
          </a:p>
          <a:p>
            <a:pPr indent="0" lvl="0" marL="0" rtl="0" algn="l">
              <a:spcBef>
                <a:spcPts val="1600"/>
              </a:spcBef>
              <a:spcAft>
                <a:spcPts val="0"/>
              </a:spcAft>
              <a:buNone/>
            </a:pPr>
            <a:r>
              <a:rPr lang="en" sz="2000">
                <a:solidFill>
                  <a:schemeClr val="lt2"/>
                </a:solidFill>
              </a:rPr>
              <a:t>Identifying the gender using voice by training the </a:t>
            </a:r>
            <a:r>
              <a:rPr lang="en" sz="2000">
                <a:solidFill>
                  <a:schemeClr val="lt2"/>
                </a:solidFill>
              </a:rPr>
              <a:t>Kaggle </a:t>
            </a:r>
            <a:r>
              <a:rPr lang="en" sz="2000">
                <a:solidFill>
                  <a:schemeClr val="lt2"/>
                </a:solidFill>
              </a:rPr>
              <a:t>dataset using six machine learning models and comparing accuracy, precision, recall and F1 score of various models and suggesting the best model that can be used for gender recognition by voice.</a:t>
            </a:r>
            <a:endParaRPr sz="2000">
              <a:solidFill>
                <a:schemeClr val="lt2"/>
              </a:solidFill>
            </a:endParaRPr>
          </a:p>
          <a:p>
            <a:pPr indent="0" lvl="0" marL="0" rtl="0" algn="l">
              <a:spcBef>
                <a:spcPts val="1600"/>
              </a:spcBef>
              <a:spcAft>
                <a:spcPts val="1600"/>
              </a:spcAft>
              <a:buNone/>
            </a:pPr>
            <a:r>
              <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0000" y="208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Scope</a:t>
            </a:r>
            <a:endParaRPr/>
          </a:p>
        </p:txBody>
      </p:sp>
      <p:sp>
        <p:nvSpPr>
          <p:cNvPr id="171" name="Google Shape;171;p26"/>
          <p:cNvSpPr txBox="1"/>
          <p:nvPr/>
        </p:nvSpPr>
        <p:spPr>
          <a:xfrm>
            <a:off x="1424850" y="1111650"/>
            <a:ext cx="6294300" cy="2920200"/>
          </a:xfrm>
          <a:prstGeom prst="rect">
            <a:avLst/>
          </a:prstGeom>
          <a:solidFill>
            <a:srgbClr val="0C343D">
              <a:alpha val="56699"/>
            </a:srgbClr>
          </a:solidFill>
          <a:ln>
            <a:noFill/>
          </a:ln>
        </p:spPr>
        <p:txBody>
          <a:bodyPr anchorCtr="0" anchor="t" bIns="91425" lIns="234000" spcFirstLastPara="1" rIns="234000" wrap="square" tIns="234000">
            <a:noAutofit/>
          </a:bodyPr>
          <a:lstStyle/>
          <a:p>
            <a:pPr indent="-355600" lvl="0" marL="457200" rtl="0" algn="l">
              <a:lnSpc>
                <a:spcPct val="150000"/>
              </a:lnSpc>
              <a:spcBef>
                <a:spcPts val="0"/>
              </a:spcBef>
              <a:spcAft>
                <a:spcPts val="0"/>
              </a:spcAft>
              <a:buClr>
                <a:srgbClr val="F3F3F3"/>
              </a:buClr>
              <a:buSzPts val="2000"/>
              <a:buFont typeface="Fira Sans Condensed Light"/>
              <a:buChar char="●"/>
            </a:pPr>
            <a:r>
              <a:rPr lang="en" sz="2000">
                <a:solidFill>
                  <a:srgbClr val="F3F3F3"/>
                </a:solidFill>
                <a:latin typeface="Fira Sans Condensed Light"/>
                <a:ea typeface="Fira Sans Condensed Light"/>
                <a:cs typeface="Fira Sans Condensed Light"/>
                <a:sym typeface="Fira Sans Condensed Light"/>
              </a:rPr>
              <a:t>Marketing</a:t>
            </a:r>
            <a:endParaRPr sz="2000">
              <a:solidFill>
                <a:srgbClr val="F3F3F3"/>
              </a:solidFill>
              <a:latin typeface="Fira Sans Condensed Light"/>
              <a:ea typeface="Fira Sans Condensed Light"/>
              <a:cs typeface="Fira Sans Condensed Light"/>
              <a:sym typeface="Fira Sans Condensed Light"/>
            </a:endParaRPr>
          </a:p>
          <a:p>
            <a:pPr indent="-355600" lvl="0" marL="457200" rtl="0" algn="l">
              <a:lnSpc>
                <a:spcPct val="150000"/>
              </a:lnSpc>
              <a:spcBef>
                <a:spcPts val="0"/>
              </a:spcBef>
              <a:spcAft>
                <a:spcPts val="0"/>
              </a:spcAft>
              <a:buClr>
                <a:srgbClr val="F3F3F3"/>
              </a:buClr>
              <a:buSzPts val="2000"/>
              <a:buFont typeface="Fira Sans Condensed Light"/>
              <a:buChar char="●"/>
            </a:pPr>
            <a:r>
              <a:rPr lang="en" sz="2000">
                <a:solidFill>
                  <a:srgbClr val="F3F3F3"/>
                </a:solidFill>
                <a:latin typeface="Fira Sans Condensed Light"/>
                <a:ea typeface="Fira Sans Condensed Light"/>
                <a:cs typeface="Fira Sans Condensed Light"/>
                <a:sym typeface="Fira Sans Condensed Light"/>
              </a:rPr>
              <a:t>Public Service Based Sectors</a:t>
            </a:r>
            <a:endParaRPr sz="2000">
              <a:solidFill>
                <a:srgbClr val="F3F3F3"/>
              </a:solidFill>
              <a:latin typeface="Fira Sans Condensed Light"/>
              <a:ea typeface="Fira Sans Condensed Light"/>
              <a:cs typeface="Fira Sans Condensed Light"/>
              <a:sym typeface="Fira Sans Condensed Light"/>
            </a:endParaRPr>
          </a:p>
          <a:p>
            <a:pPr indent="-355600" lvl="0" marL="457200" rtl="0" algn="l">
              <a:lnSpc>
                <a:spcPct val="150000"/>
              </a:lnSpc>
              <a:spcBef>
                <a:spcPts val="0"/>
              </a:spcBef>
              <a:spcAft>
                <a:spcPts val="0"/>
              </a:spcAft>
              <a:buClr>
                <a:srgbClr val="F3F3F3"/>
              </a:buClr>
              <a:buSzPts val="2000"/>
              <a:buFont typeface="Fira Sans Condensed Light"/>
              <a:buChar char="●"/>
            </a:pPr>
            <a:r>
              <a:rPr lang="en" sz="2000">
                <a:solidFill>
                  <a:srgbClr val="F3F3F3"/>
                </a:solidFill>
                <a:latin typeface="Fira Sans Condensed Light"/>
                <a:ea typeface="Fira Sans Condensed Light"/>
                <a:cs typeface="Fira Sans Condensed Light"/>
                <a:sym typeface="Fira Sans Condensed Light"/>
              </a:rPr>
              <a:t>Smart Assistance</a:t>
            </a:r>
            <a:endParaRPr sz="2000">
              <a:solidFill>
                <a:srgbClr val="F3F3F3"/>
              </a:solidFill>
              <a:latin typeface="Fira Sans Condensed Light"/>
              <a:ea typeface="Fira Sans Condensed Light"/>
              <a:cs typeface="Fira Sans Condensed Light"/>
              <a:sym typeface="Fira Sans Condensed Light"/>
            </a:endParaRPr>
          </a:p>
          <a:p>
            <a:pPr indent="-355600" lvl="0" marL="457200" rtl="0" algn="l">
              <a:lnSpc>
                <a:spcPct val="150000"/>
              </a:lnSpc>
              <a:spcBef>
                <a:spcPts val="0"/>
              </a:spcBef>
              <a:spcAft>
                <a:spcPts val="0"/>
              </a:spcAft>
              <a:buClr>
                <a:srgbClr val="F3F3F3"/>
              </a:buClr>
              <a:buSzPts val="2000"/>
              <a:buFont typeface="Fira Sans Condensed Light"/>
              <a:buChar char="●"/>
            </a:pPr>
            <a:r>
              <a:rPr lang="en" sz="2000">
                <a:solidFill>
                  <a:schemeClr val="lt2"/>
                </a:solidFill>
                <a:latin typeface="Fira Sans Condensed Light"/>
                <a:ea typeface="Fira Sans Condensed Light"/>
                <a:cs typeface="Fira Sans Condensed Light"/>
                <a:sym typeface="Fira Sans Condensed Light"/>
              </a:rPr>
              <a:t>Investigating Criminal Voice in crime scenarios</a:t>
            </a:r>
            <a:endParaRPr sz="2000">
              <a:solidFill>
                <a:schemeClr val="lt2"/>
              </a:solidFill>
              <a:latin typeface="Fira Sans Condensed Light"/>
              <a:ea typeface="Fira Sans Condensed Light"/>
              <a:cs typeface="Fira Sans Condensed Light"/>
              <a:sym typeface="Fira Sans Condensed Light"/>
            </a:endParaRPr>
          </a:p>
          <a:p>
            <a:pPr indent="0" lvl="0" marL="457200" rtl="0" algn="l">
              <a:lnSpc>
                <a:spcPct val="150000"/>
              </a:lnSpc>
              <a:spcBef>
                <a:spcPts val="1600"/>
              </a:spcBef>
              <a:spcAft>
                <a:spcPts val="1600"/>
              </a:spcAft>
              <a:buNone/>
            </a:pPr>
            <a:r>
              <a:t/>
            </a:r>
            <a:endParaRPr sz="20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901650" y="1219388"/>
            <a:ext cx="21123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t>Jupyter Notebook</a:t>
            </a:r>
            <a:endParaRPr sz="2000"/>
          </a:p>
        </p:txBody>
      </p:sp>
      <p:sp>
        <p:nvSpPr>
          <p:cNvPr id="177" name="Google Shape;177;p27"/>
          <p:cNvSpPr txBox="1"/>
          <p:nvPr>
            <p:ph idx="1" type="subTitle"/>
          </p:nvPr>
        </p:nvSpPr>
        <p:spPr>
          <a:xfrm>
            <a:off x="901662" y="1522663"/>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For implementing the project</a:t>
            </a:r>
            <a:endParaRPr/>
          </a:p>
        </p:txBody>
      </p:sp>
      <p:sp>
        <p:nvSpPr>
          <p:cNvPr id="178" name="Google Shape;178;p27"/>
          <p:cNvSpPr txBox="1"/>
          <p:nvPr>
            <p:ph idx="2" type="title"/>
          </p:nvPr>
        </p:nvSpPr>
        <p:spPr>
          <a:xfrm>
            <a:off x="983700" y="3270175"/>
            <a:ext cx="26589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2000"/>
              <a:t>Data Science Libraries</a:t>
            </a:r>
            <a:endParaRPr sz="2000"/>
          </a:p>
        </p:txBody>
      </p:sp>
      <p:sp>
        <p:nvSpPr>
          <p:cNvPr id="179" name="Google Shape;179;p27"/>
          <p:cNvSpPr txBox="1"/>
          <p:nvPr>
            <p:ph idx="3" type="subTitle"/>
          </p:nvPr>
        </p:nvSpPr>
        <p:spPr>
          <a:xfrm>
            <a:off x="983712" y="3593338"/>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Numpy, Matplotlib, Pandas, Seaborn</a:t>
            </a:r>
            <a:endParaRPr/>
          </a:p>
        </p:txBody>
      </p:sp>
      <p:sp>
        <p:nvSpPr>
          <p:cNvPr id="180" name="Google Shape;180;p27"/>
          <p:cNvSpPr txBox="1"/>
          <p:nvPr>
            <p:ph idx="4" type="title"/>
          </p:nvPr>
        </p:nvSpPr>
        <p:spPr>
          <a:xfrm>
            <a:off x="5578088" y="11390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Kaggle Dataset</a:t>
            </a:r>
            <a:endParaRPr/>
          </a:p>
        </p:txBody>
      </p:sp>
      <p:sp>
        <p:nvSpPr>
          <p:cNvPr id="181" name="Google Shape;181;p27"/>
          <p:cNvSpPr txBox="1"/>
          <p:nvPr>
            <p:ph idx="5" type="subTitle"/>
          </p:nvPr>
        </p:nvSpPr>
        <p:spPr>
          <a:xfrm>
            <a:off x="5578112" y="146245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Dataset consisting of recorded voice sample for testing</a:t>
            </a:r>
            <a:endParaRPr/>
          </a:p>
        </p:txBody>
      </p:sp>
      <p:sp>
        <p:nvSpPr>
          <p:cNvPr id="182" name="Google Shape;182;p27"/>
          <p:cNvSpPr txBox="1"/>
          <p:nvPr>
            <p:ph idx="6" type="title"/>
          </p:nvPr>
        </p:nvSpPr>
        <p:spPr>
          <a:xfrm>
            <a:off x="5608750" y="3403175"/>
            <a:ext cx="30753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HTML, CSS, JS, Django</a:t>
            </a:r>
            <a:endParaRPr/>
          </a:p>
        </p:txBody>
      </p:sp>
      <p:sp>
        <p:nvSpPr>
          <p:cNvPr id="183" name="Google Shape;183;p27"/>
          <p:cNvSpPr txBox="1"/>
          <p:nvPr>
            <p:ph idx="8" type="title"/>
          </p:nvPr>
        </p:nvSpPr>
        <p:spPr>
          <a:xfrm>
            <a:off x="4855862" y="15175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84" name="Google Shape;184;p27"/>
          <p:cNvSpPr txBox="1"/>
          <p:nvPr>
            <p:ph idx="9" type="title"/>
          </p:nvPr>
        </p:nvSpPr>
        <p:spPr>
          <a:xfrm>
            <a:off x="185612" y="1528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5" name="Google Shape;185;p27"/>
          <p:cNvSpPr txBox="1"/>
          <p:nvPr>
            <p:ph idx="13" type="title"/>
          </p:nvPr>
        </p:nvSpPr>
        <p:spPr>
          <a:xfrm>
            <a:off x="4855850" y="3649407"/>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6" name="Google Shape;186;p27"/>
          <p:cNvSpPr txBox="1"/>
          <p:nvPr>
            <p:ph idx="14" type="title"/>
          </p:nvPr>
        </p:nvSpPr>
        <p:spPr>
          <a:xfrm>
            <a:off x="185612" y="3593338"/>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87" name="Google Shape;187;p27"/>
          <p:cNvCxnSpPr/>
          <p:nvPr/>
        </p:nvCxnSpPr>
        <p:spPr>
          <a:xfrm>
            <a:off x="5516963" y="14130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88" name="Google Shape;188;p27"/>
          <p:cNvCxnSpPr/>
          <p:nvPr/>
        </p:nvCxnSpPr>
        <p:spPr>
          <a:xfrm>
            <a:off x="861888" y="3494353"/>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89" name="Google Shape;189;p27"/>
          <p:cNvCxnSpPr/>
          <p:nvPr/>
        </p:nvCxnSpPr>
        <p:spPr>
          <a:xfrm>
            <a:off x="5555075" y="3544840"/>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90" name="Google Shape;190;p27"/>
          <p:cNvCxnSpPr/>
          <p:nvPr/>
        </p:nvCxnSpPr>
        <p:spPr>
          <a:xfrm>
            <a:off x="814938" y="1418116"/>
            <a:ext cx="0" cy="630600"/>
          </a:xfrm>
          <a:prstGeom prst="straightConnector1">
            <a:avLst/>
          </a:prstGeom>
          <a:noFill/>
          <a:ln cap="flat" cmpd="sng" w="19050">
            <a:solidFill>
              <a:schemeClr val="lt2"/>
            </a:solidFill>
            <a:prstDash val="solid"/>
            <a:round/>
            <a:headEnd len="med" w="med" type="oval"/>
            <a:tailEnd len="med" w="med" type="oval"/>
          </a:ln>
        </p:spPr>
      </p:cxnSp>
      <p:sp>
        <p:nvSpPr>
          <p:cNvPr id="191" name="Google Shape;191;p27"/>
          <p:cNvSpPr txBox="1"/>
          <p:nvPr/>
        </p:nvSpPr>
        <p:spPr>
          <a:xfrm>
            <a:off x="3055850" y="94850"/>
            <a:ext cx="3338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2F2F2"/>
                </a:solidFill>
                <a:latin typeface="Rajdhani"/>
                <a:ea typeface="Rajdhani"/>
                <a:cs typeface="Rajdhani"/>
                <a:sym typeface="Rajdhani"/>
              </a:rPr>
              <a:t>Technologies Used</a:t>
            </a:r>
            <a:endParaRPr b="1" sz="3000">
              <a:solidFill>
                <a:srgbClr val="F2F2F2"/>
              </a:solidFill>
              <a:latin typeface="Rajdhani"/>
              <a:ea typeface="Rajdhani"/>
              <a:cs typeface="Rajdhani"/>
              <a:sym typeface="Rajdhani"/>
            </a:endParaRPr>
          </a:p>
        </p:txBody>
      </p:sp>
      <p:pic>
        <p:nvPicPr>
          <p:cNvPr id="192" name="Google Shape;192;p27"/>
          <p:cNvPicPr preferRelativeResize="0"/>
          <p:nvPr/>
        </p:nvPicPr>
        <p:blipFill rotWithShape="1">
          <a:blip r:embed="rId4">
            <a:alphaModFix/>
          </a:blip>
          <a:srcRect b="26596" l="37886" r="39042" t="26137"/>
          <a:stretch/>
        </p:blipFill>
        <p:spPr>
          <a:xfrm>
            <a:off x="990950" y="2029454"/>
            <a:ext cx="600000" cy="691456"/>
          </a:xfrm>
          <a:prstGeom prst="rect">
            <a:avLst/>
          </a:prstGeom>
          <a:noFill/>
          <a:ln>
            <a:noFill/>
          </a:ln>
        </p:spPr>
      </p:pic>
      <p:pic>
        <p:nvPicPr>
          <p:cNvPr id="193" name="Google Shape;193;p27"/>
          <p:cNvPicPr preferRelativeResize="0"/>
          <p:nvPr/>
        </p:nvPicPr>
        <p:blipFill>
          <a:blip r:embed="rId5">
            <a:alphaModFix/>
          </a:blip>
          <a:stretch>
            <a:fillRect/>
          </a:stretch>
        </p:blipFill>
        <p:spPr>
          <a:xfrm>
            <a:off x="6950663" y="2029450"/>
            <a:ext cx="1589175" cy="535214"/>
          </a:xfrm>
          <a:prstGeom prst="rect">
            <a:avLst/>
          </a:prstGeom>
          <a:noFill/>
          <a:ln>
            <a:noFill/>
          </a:ln>
        </p:spPr>
      </p:pic>
      <p:pic>
        <p:nvPicPr>
          <p:cNvPr id="194" name="Google Shape;194;p27"/>
          <p:cNvPicPr preferRelativeResize="0"/>
          <p:nvPr/>
        </p:nvPicPr>
        <p:blipFill>
          <a:blip r:embed="rId6">
            <a:alphaModFix/>
          </a:blip>
          <a:stretch>
            <a:fillRect/>
          </a:stretch>
        </p:blipFill>
        <p:spPr>
          <a:xfrm>
            <a:off x="5735900" y="3867650"/>
            <a:ext cx="2011500" cy="782246"/>
          </a:xfrm>
          <a:prstGeom prst="rect">
            <a:avLst/>
          </a:prstGeom>
          <a:noFill/>
          <a:ln>
            <a:noFill/>
          </a:ln>
        </p:spPr>
      </p:pic>
      <p:pic>
        <p:nvPicPr>
          <p:cNvPr id="195" name="Google Shape;195;p27"/>
          <p:cNvPicPr preferRelativeResize="0"/>
          <p:nvPr/>
        </p:nvPicPr>
        <p:blipFill>
          <a:blip r:embed="rId7">
            <a:alphaModFix/>
          </a:blip>
          <a:stretch>
            <a:fillRect/>
          </a:stretch>
        </p:blipFill>
        <p:spPr>
          <a:xfrm>
            <a:off x="1866975" y="4014850"/>
            <a:ext cx="1653550" cy="861350"/>
          </a:xfrm>
          <a:prstGeom prst="rect">
            <a:avLst/>
          </a:prstGeom>
          <a:noFill/>
          <a:ln>
            <a:noFill/>
          </a:ln>
        </p:spPr>
      </p:pic>
      <p:pic>
        <p:nvPicPr>
          <p:cNvPr id="196" name="Google Shape;196;p27"/>
          <p:cNvPicPr preferRelativeResize="0"/>
          <p:nvPr/>
        </p:nvPicPr>
        <p:blipFill rotWithShape="1">
          <a:blip r:embed="rId8">
            <a:alphaModFix/>
          </a:blip>
          <a:srcRect b="0" l="7844" r="8794" t="0"/>
          <a:stretch/>
        </p:blipFill>
        <p:spPr>
          <a:xfrm>
            <a:off x="7751502" y="3867650"/>
            <a:ext cx="652070" cy="782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2002500" y="100450"/>
            <a:ext cx="5139000" cy="7935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lang="en" sz="3800">
                <a:solidFill>
                  <a:srgbClr val="F2F2F2"/>
                </a:solidFill>
              </a:rPr>
              <a:t>Timeline 11 Jan - 20 April</a:t>
            </a:r>
            <a:endParaRPr sz="4500">
              <a:solidFill>
                <a:srgbClr val="F2F2F2"/>
              </a:solidFill>
            </a:endParaRPr>
          </a:p>
        </p:txBody>
      </p:sp>
      <p:pic>
        <p:nvPicPr>
          <p:cNvPr id="202" name="Google Shape;202;p28"/>
          <p:cNvPicPr preferRelativeResize="0"/>
          <p:nvPr/>
        </p:nvPicPr>
        <p:blipFill>
          <a:blip r:embed="rId3">
            <a:alphaModFix/>
          </a:blip>
          <a:stretch>
            <a:fillRect/>
          </a:stretch>
        </p:blipFill>
        <p:spPr>
          <a:xfrm>
            <a:off x="1130350" y="986075"/>
            <a:ext cx="7106794" cy="3994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9"/>
          <p:cNvSpPr txBox="1"/>
          <p:nvPr>
            <p:ph type="title"/>
          </p:nvPr>
        </p:nvSpPr>
        <p:spPr>
          <a:xfrm>
            <a:off x="954350" y="612750"/>
            <a:ext cx="2873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WorkFlow</a:t>
            </a:r>
            <a:endParaRPr/>
          </a:p>
        </p:txBody>
      </p:sp>
      <p:sp>
        <p:nvSpPr>
          <p:cNvPr id="208" name="Google Shape;208;p29"/>
          <p:cNvSpPr txBox="1"/>
          <p:nvPr>
            <p:ph idx="1" type="subTitle"/>
          </p:nvPr>
        </p:nvSpPr>
        <p:spPr>
          <a:xfrm>
            <a:off x="4054351" y="1575250"/>
            <a:ext cx="3560400" cy="22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brief summary of our project’s workflow . . . . . </a:t>
            </a:r>
            <a:endParaRPr/>
          </a:p>
        </p:txBody>
      </p:sp>
      <p:cxnSp>
        <p:nvCxnSpPr>
          <p:cNvPr id="209" name="Google Shape;209;p29"/>
          <p:cNvCxnSpPr/>
          <p:nvPr/>
        </p:nvCxnSpPr>
        <p:spPr>
          <a:xfrm>
            <a:off x="3984725" y="2125850"/>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nvSpPr>
        <p:spPr>
          <a:xfrm>
            <a:off x="0" y="552275"/>
            <a:ext cx="95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Dataset</a:t>
            </a:r>
            <a:endParaRPr>
              <a:solidFill>
                <a:srgbClr val="FFFFFF"/>
              </a:solidFill>
              <a:latin typeface="Fira Sans Condensed Light"/>
              <a:ea typeface="Fira Sans Condensed Light"/>
              <a:cs typeface="Fira Sans Condensed Light"/>
              <a:sym typeface="Fira Sans Condensed Light"/>
            </a:endParaRPr>
          </a:p>
          <a:p>
            <a:pPr indent="0" lvl="0" marL="0" rtl="0" algn="r">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sp>
        <p:nvSpPr>
          <p:cNvPr id="215" name="Google Shape;215;p30"/>
          <p:cNvSpPr txBox="1"/>
          <p:nvPr/>
        </p:nvSpPr>
        <p:spPr>
          <a:xfrm>
            <a:off x="2051900" y="3068200"/>
            <a:ext cx="1594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RF, GB, DT,KNN,SVM, </a:t>
            </a:r>
            <a:endParaRPr>
              <a:solidFill>
                <a:srgbClr val="FFFFF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Logistic , Ensemble</a:t>
            </a:r>
            <a:endParaRPr>
              <a:solidFill>
                <a:srgbClr val="FFFFFF"/>
              </a:solidFill>
              <a:latin typeface="Fira Sans Condensed Light"/>
              <a:ea typeface="Fira Sans Condensed Light"/>
              <a:cs typeface="Fira Sans Condensed Light"/>
              <a:sym typeface="Fira Sans Condensed Light"/>
            </a:endParaRPr>
          </a:p>
        </p:txBody>
      </p:sp>
      <p:sp>
        <p:nvSpPr>
          <p:cNvPr id="216" name="Google Shape;216;p30"/>
          <p:cNvSpPr txBox="1"/>
          <p:nvPr/>
        </p:nvSpPr>
        <p:spPr>
          <a:xfrm>
            <a:off x="1050125" y="1806700"/>
            <a:ext cx="1441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Train and test data</a:t>
            </a:r>
            <a:endParaRPr>
              <a:solidFill>
                <a:srgbClr val="FFFFFF"/>
              </a:solidFill>
              <a:latin typeface="Fira Sans Condensed Light"/>
              <a:ea typeface="Fira Sans Condensed Light"/>
              <a:cs typeface="Fira Sans Condensed Light"/>
              <a:sym typeface="Fira Sans Condensed Light"/>
            </a:endParaRPr>
          </a:p>
        </p:txBody>
      </p:sp>
      <p:sp>
        <p:nvSpPr>
          <p:cNvPr id="217" name="Google Shape;217;p30"/>
          <p:cNvSpPr txBox="1"/>
          <p:nvPr/>
        </p:nvSpPr>
        <p:spPr>
          <a:xfrm>
            <a:off x="308500" y="1221375"/>
            <a:ext cx="1213800" cy="61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Checking for </a:t>
            </a:r>
            <a:endParaRPr>
              <a:solidFill>
                <a:srgbClr val="FFFFFF"/>
              </a:solidFill>
              <a:latin typeface="Fira Sans Condensed Light"/>
              <a:ea typeface="Fira Sans Condensed Light"/>
              <a:cs typeface="Fira Sans Condensed Light"/>
              <a:sym typeface="Fira Sans Condensed Light"/>
            </a:endParaRPr>
          </a:p>
          <a:p>
            <a:pPr indent="0" lvl="0" marL="0" rtl="0" algn="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null values</a:t>
            </a:r>
            <a:endParaRPr>
              <a:solidFill>
                <a:srgbClr val="FFFFFF"/>
              </a:solidFill>
              <a:latin typeface="Fira Sans Condensed Light"/>
              <a:ea typeface="Fira Sans Condensed Light"/>
              <a:cs typeface="Fira Sans Condensed Light"/>
              <a:sym typeface="Fira Sans Condensed Light"/>
            </a:endParaRPr>
          </a:p>
        </p:txBody>
      </p:sp>
      <p:sp>
        <p:nvSpPr>
          <p:cNvPr id="218" name="Google Shape;218;p30"/>
          <p:cNvSpPr/>
          <p:nvPr/>
        </p:nvSpPr>
        <p:spPr>
          <a:xfrm>
            <a:off x="406350" y="209000"/>
            <a:ext cx="1327200" cy="325500"/>
          </a:xfrm>
          <a:prstGeom prst="roundRect">
            <a:avLst>
              <a:gd fmla="val 16667" name="adj"/>
            </a:avLst>
          </a:prstGeom>
          <a:solidFill>
            <a:schemeClr val="lt2"/>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Voice (.CSV)</a:t>
            </a:r>
            <a:endParaRPr/>
          </a:p>
        </p:txBody>
      </p:sp>
      <p:sp>
        <p:nvSpPr>
          <p:cNvPr id="219" name="Google Shape;219;p30"/>
          <p:cNvSpPr/>
          <p:nvPr/>
        </p:nvSpPr>
        <p:spPr>
          <a:xfrm>
            <a:off x="1110400" y="860225"/>
            <a:ext cx="14412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a:t>
            </a:r>
            <a:endParaRPr/>
          </a:p>
        </p:txBody>
      </p:sp>
      <p:sp>
        <p:nvSpPr>
          <p:cNvPr id="220" name="Google Shape;220;p30"/>
          <p:cNvSpPr/>
          <p:nvPr/>
        </p:nvSpPr>
        <p:spPr>
          <a:xfrm>
            <a:off x="1811300" y="1493650"/>
            <a:ext cx="13272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Split Data</a:t>
            </a:r>
            <a:endParaRPr/>
          </a:p>
        </p:txBody>
      </p:sp>
      <p:sp>
        <p:nvSpPr>
          <p:cNvPr id="221" name="Google Shape;221;p30"/>
          <p:cNvSpPr/>
          <p:nvPr/>
        </p:nvSpPr>
        <p:spPr>
          <a:xfrm>
            <a:off x="2618150" y="2118175"/>
            <a:ext cx="13743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Scaling</a:t>
            </a:r>
            <a:endParaRPr/>
          </a:p>
        </p:txBody>
      </p:sp>
      <p:sp>
        <p:nvSpPr>
          <p:cNvPr id="222" name="Google Shape;222;p30"/>
          <p:cNvSpPr/>
          <p:nvPr/>
        </p:nvSpPr>
        <p:spPr>
          <a:xfrm>
            <a:off x="3308600" y="2742675"/>
            <a:ext cx="21363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Default Implementation</a:t>
            </a:r>
            <a:endParaRPr/>
          </a:p>
        </p:txBody>
      </p:sp>
      <p:sp>
        <p:nvSpPr>
          <p:cNvPr id="223" name="Google Shape;223;p30"/>
          <p:cNvSpPr/>
          <p:nvPr/>
        </p:nvSpPr>
        <p:spPr>
          <a:xfrm>
            <a:off x="3983400" y="3456950"/>
            <a:ext cx="21363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Hyperparameter Tuning </a:t>
            </a:r>
            <a:endParaRPr/>
          </a:p>
        </p:txBody>
      </p:sp>
      <p:sp>
        <p:nvSpPr>
          <p:cNvPr id="224" name="Google Shape;224;p30"/>
          <p:cNvSpPr/>
          <p:nvPr/>
        </p:nvSpPr>
        <p:spPr>
          <a:xfrm>
            <a:off x="4799175" y="4112825"/>
            <a:ext cx="28059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Recursive Feature Elimination</a:t>
            </a:r>
            <a:endParaRPr/>
          </a:p>
        </p:txBody>
      </p:sp>
      <p:sp>
        <p:nvSpPr>
          <p:cNvPr id="225" name="Google Shape;225;p30"/>
          <p:cNvSpPr/>
          <p:nvPr/>
        </p:nvSpPr>
        <p:spPr>
          <a:xfrm>
            <a:off x="7553473" y="4757737"/>
            <a:ext cx="958500" cy="325500"/>
          </a:xfrm>
          <a:prstGeom prst="roundRect">
            <a:avLst>
              <a:gd fmla="val 16667" name="adj"/>
            </a:avLst>
          </a:prstGeom>
          <a:solidFill>
            <a:schemeClr val="lt2"/>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Predict</a:t>
            </a:r>
            <a:endParaRPr/>
          </a:p>
        </p:txBody>
      </p:sp>
      <p:cxnSp>
        <p:nvCxnSpPr>
          <p:cNvPr id="226" name="Google Shape;226;p30"/>
          <p:cNvCxnSpPr>
            <a:endCxn id="219" idx="1"/>
          </p:cNvCxnSpPr>
          <p:nvPr/>
        </p:nvCxnSpPr>
        <p:spPr>
          <a:xfrm flipH="1" rot="-5400000">
            <a:off x="680050" y="592625"/>
            <a:ext cx="470700" cy="390000"/>
          </a:xfrm>
          <a:prstGeom prst="bentConnector2">
            <a:avLst/>
          </a:prstGeom>
          <a:noFill/>
          <a:ln cap="flat" cmpd="sng" w="19050">
            <a:solidFill>
              <a:srgbClr val="FFFFFF"/>
            </a:solidFill>
            <a:prstDash val="solid"/>
            <a:round/>
            <a:headEnd len="med" w="med" type="none"/>
            <a:tailEnd len="med" w="med" type="triangle"/>
          </a:ln>
        </p:spPr>
      </p:cxnSp>
      <p:cxnSp>
        <p:nvCxnSpPr>
          <p:cNvPr id="227" name="Google Shape;227;p30"/>
          <p:cNvCxnSpPr>
            <a:endCxn id="220" idx="1"/>
          </p:cNvCxnSpPr>
          <p:nvPr/>
        </p:nvCxnSpPr>
        <p:spPr>
          <a:xfrm flipH="1" rot="-5400000">
            <a:off x="1414700" y="1259800"/>
            <a:ext cx="492900" cy="300300"/>
          </a:xfrm>
          <a:prstGeom prst="bentConnector2">
            <a:avLst/>
          </a:prstGeom>
          <a:noFill/>
          <a:ln cap="flat" cmpd="sng" w="19050">
            <a:solidFill>
              <a:srgbClr val="FFFFFF"/>
            </a:solidFill>
            <a:prstDash val="solid"/>
            <a:round/>
            <a:headEnd len="med" w="med" type="none"/>
            <a:tailEnd len="med" w="med" type="triangle"/>
          </a:ln>
        </p:spPr>
      </p:cxnSp>
      <p:sp>
        <p:nvSpPr>
          <p:cNvPr id="228" name="Google Shape;228;p30"/>
          <p:cNvSpPr txBox="1"/>
          <p:nvPr/>
        </p:nvSpPr>
        <p:spPr>
          <a:xfrm>
            <a:off x="2664225" y="3822725"/>
            <a:ext cx="189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Best parameters using GridSearchCV</a:t>
            </a:r>
            <a:endParaRPr>
              <a:solidFill>
                <a:srgbClr val="FFFFFF"/>
              </a:solidFill>
              <a:latin typeface="Fira Sans Condensed Light"/>
              <a:ea typeface="Fira Sans Condensed Light"/>
              <a:cs typeface="Fira Sans Condensed Light"/>
              <a:sym typeface="Fira Sans Condensed Light"/>
            </a:endParaRPr>
          </a:p>
        </p:txBody>
      </p:sp>
      <p:cxnSp>
        <p:nvCxnSpPr>
          <p:cNvPr id="229" name="Google Shape;229;p30"/>
          <p:cNvCxnSpPr/>
          <p:nvPr/>
        </p:nvCxnSpPr>
        <p:spPr>
          <a:xfrm flipH="1" rot="-5400000">
            <a:off x="2236550" y="1932075"/>
            <a:ext cx="476700" cy="286500"/>
          </a:xfrm>
          <a:prstGeom prst="bentConnector2">
            <a:avLst/>
          </a:prstGeom>
          <a:noFill/>
          <a:ln cap="flat" cmpd="sng" w="19050">
            <a:solidFill>
              <a:srgbClr val="FFFFFF"/>
            </a:solidFill>
            <a:prstDash val="solid"/>
            <a:round/>
            <a:headEnd len="med" w="med" type="none"/>
            <a:tailEnd len="med" w="med" type="triangle"/>
          </a:ln>
        </p:spPr>
      </p:cxnSp>
      <p:cxnSp>
        <p:nvCxnSpPr>
          <p:cNvPr id="230" name="Google Shape;230;p30"/>
          <p:cNvCxnSpPr/>
          <p:nvPr/>
        </p:nvCxnSpPr>
        <p:spPr>
          <a:xfrm flipH="1" rot="-5400000">
            <a:off x="2927000" y="2547675"/>
            <a:ext cx="476700" cy="286500"/>
          </a:xfrm>
          <a:prstGeom prst="bentConnector2">
            <a:avLst/>
          </a:prstGeom>
          <a:noFill/>
          <a:ln cap="flat" cmpd="sng" w="19050">
            <a:solidFill>
              <a:srgbClr val="FFFFFF"/>
            </a:solidFill>
            <a:prstDash val="solid"/>
            <a:round/>
            <a:headEnd len="med" w="med" type="none"/>
            <a:tailEnd len="med" w="med" type="triangle"/>
          </a:ln>
        </p:spPr>
      </p:cxnSp>
      <p:cxnSp>
        <p:nvCxnSpPr>
          <p:cNvPr id="231" name="Google Shape;231;p30"/>
          <p:cNvCxnSpPr/>
          <p:nvPr/>
        </p:nvCxnSpPr>
        <p:spPr>
          <a:xfrm flipH="1" rot="-5400000">
            <a:off x="3601800" y="3163275"/>
            <a:ext cx="476700" cy="286500"/>
          </a:xfrm>
          <a:prstGeom prst="bentConnector2">
            <a:avLst/>
          </a:prstGeom>
          <a:noFill/>
          <a:ln cap="flat" cmpd="sng" w="19050">
            <a:solidFill>
              <a:srgbClr val="FFFFFF"/>
            </a:solidFill>
            <a:prstDash val="solid"/>
            <a:round/>
            <a:headEnd len="med" w="med" type="none"/>
            <a:tailEnd len="med" w="med" type="triangle"/>
          </a:ln>
        </p:spPr>
      </p:cxnSp>
      <p:cxnSp>
        <p:nvCxnSpPr>
          <p:cNvPr id="232" name="Google Shape;232;p30"/>
          <p:cNvCxnSpPr/>
          <p:nvPr/>
        </p:nvCxnSpPr>
        <p:spPr>
          <a:xfrm flipH="1" rot="-5400000">
            <a:off x="4417575" y="3917825"/>
            <a:ext cx="476700" cy="286500"/>
          </a:xfrm>
          <a:prstGeom prst="bentConnector2">
            <a:avLst/>
          </a:prstGeom>
          <a:noFill/>
          <a:ln cap="flat" cmpd="sng" w="19050">
            <a:solidFill>
              <a:srgbClr val="FFFFFF"/>
            </a:solidFill>
            <a:prstDash val="solid"/>
            <a:round/>
            <a:headEnd len="med" w="med" type="none"/>
            <a:tailEnd len="med" w="med" type="triangle"/>
          </a:ln>
        </p:spPr>
      </p:cxnSp>
      <p:sp>
        <p:nvSpPr>
          <p:cNvPr id="233" name="Google Shape;233;p30"/>
          <p:cNvSpPr txBox="1"/>
          <p:nvPr/>
        </p:nvSpPr>
        <p:spPr>
          <a:xfrm>
            <a:off x="1607175" y="2383125"/>
            <a:ext cx="1374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Normalizing the values</a:t>
            </a:r>
            <a:endParaRPr>
              <a:solidFill>
                <a:srgbClr val="FFFFFF"/>
              </a:solidFill>
              <a:latin typeface="Fira Sans Condensed Light"/>
              <a:ea typeface="Fira Sans Condensed Light"/>
              <a:cs typeface="Fira Sans Condensed Light"/>
              <a:sym typeface="Fira Sans Condensed Light"/>
            </a:endParaRPr>
          </a:p>
        </p:txBody>
      </p:sp>
      <p:sp>
        <p:nvSpPr>
          <p:cNvPr id="234" name="Google Shape;234;p30"/>
          <p:cNvSpPr txBox="1"/>
          <p:nvPr/>
        </p:nvSpPr>
        <p:spPr>
          <a:xfrm>
            <a:off x="5444900" y="4527900"/>
            <a:ext cx="189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Training the model using best features</a:t>
            </a:r>
            <a:endParaRPr>
              <a:solidFill>
                <a:srgbClr val="FFFFFF"/>
              </a:solidFill>
              <a:latin typeface="Fira Sans Condensed Light"/>
              <a:ea typeface="Fira Sans Condensed Light"/>
              <a:cs typeface="Fira Sans Condensed Light"/>
              <a:sym typeface="Fira Sans Condensed Light"/>
            </a:endParaRPr>
          </a:p>
        </p:txBody>
      </p:sp>
      <p:cxnSp>
        <p:nvCxnSpPr>
          <p:cNvPr id="235" name="Google Shape;235;p30"/>
          <p:cNvCxnSpPr/>
          <p:nvPr/>
        </p:nvCxnSpPr>
        <p:spPr>
          <a:xfrm flipH="1" rot="-5400000">
            <a:off x="7171875" y="4533425"/>
            <a:ext cx="476700" cy="286500"/>
          </a:xfrm>
          <a:prstGeom prst="bentConnector2">
            <a:avLst/>
          </a:prstGeom>
          <a:noFill/>
          <a:ln cap="flat" cmpd="sng" w="19050">
            <a:solidFill>
              <a:srgbClr val="FFFFF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